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8" r:id="rId14"/>
    <p:sldId id="269" r:id="rId15"/>
    <p:sldId id="270" r:id="rId16"/>
    <p:sldId id="271" r:id="rId17"/>
    <p:sldId id="274" r:id="rId18"/>
    <p:sldId id="275" r:id="rId19"/>
    <p:sldId id="279" r:id="rId20"/>
    <p:sldId id="280" r:id="rId21"/>
    <p:sldId id="281" r:id="rId22"/>
    <p:sldId id="286" r:id="rId23"/>
    <p:sldId id="282" r:id="rId24"/>
    <p:sldId id="284" r:id="rId25"/>
    <p:sldId id="285" r:id="rId26"/>
    <p:sldId id="283" r:id="rId27"/>
    <p:sldId id="293" r:id="rId28"/>
    <p:sldId id="294" r:id="rId29"/>
    <p:sldId id="295" r:id="rId30"/>
    <p:sldId id="296" r:id="rId31"/>
    <p:sldId id="287" r:id="rId32"/>
    <p:sldId id="297" r:id="rId33"/>
    <p:sldId id="288" r:id="rId34"/>
    <p:sldId id="290" r:id="rId35"/>
    <p:sldId id="289" r:id="rId36"/>
    <p:sldId id="317" r:id="rId37"/>
    <p:sldId id="298" r:id="rId38"/>
    <p:sldId id="299" r:id="rId39"/>
    <p:sldId id="301" r:id="rId40"/>
    <p:sldId id="302" r:id="rId41"/>
    <p:sldId id="300" r:id="rId42"/>
    <p:sldId id="304" r:id="rId43"/>
    <p:sldId id="305" r:id="rId44"/>
    <p:sldId id="306" r:id="rId45"/>
    <p:sldId id="307" r:id="rId46"/>
    <p:sldId id="309" r:id="rId47"/>
    <p:sldId id="308" r:id="rId48"/>
    <p:sldId id="310" r:id="rId49"/>
    <p:sldId id="311" r:id="rId50"/>
    <p:sldId id="313" r:id="rId51"/>
    <p:sldId id="314" r:id="rId52"/>
    <p:sldId id="315" r:id="rId53"/>
    <p:sldId id="312" r:id="rId54"/>
    <p:sldId id="319" r:id="rId55"/>
    <p:sldId id="320" r:id="rId56"/>
    <p:sldId id="321" r:id="rId57"/>
    <p:sldId id="278" r:id="rId58"/>
    <p:sldId id="277" r:id="rId59"/>
  </p:sldIdLst>
  <p:sldSz cx="9144000" cy="6858000" type="screen4x3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063"/>
    <p:restoredTop sz="87687" autoAdjust="0"/>
  </p:normalViewPr>
  <p:slideViewPr>
    <p:cSldViewPr snapToGrid="0" snapToObjects="1">
      <p:cViewPr varScale="1">
        <p:scale>
          <a:sx n="129" d="100"/>
          <a:sy n="129" d="100"/>
        </p:scale>
        <p:origin x="2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5901F-83E2-4321-962B-A33D3ED323F3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2B85-5BA3-4414-B62D-50EAA6C53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7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8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Task-evoked increases</a:t>
            </a:r>
          </a:p>
          <a:p>
            <a:pPr lvl="1"/>
            <a:r>
              <a:rPr lang="zh-CN" altLang="en-US" dirty="0"/>
              <a:t>背侧皮层</a:t>
            </a:r>
            <a:r>
              <a:rPr lang="en-US" altLang="zh-CN" dirty="0"/>
              <a:t>attention</a:t>
            </a:r>
          </a:p>
          <a:p>
            <a:pPr lvl="1"/>
            <a:r>
              <a:rPr lang="zh-CN" altLang="en-US" dirty="0"/>
              <a:t>额顶叶</a:t>
            </a:r>
            <a:endParaRPr lang="en-US" altLang="zh-CN" dirty="0"/>
          </a:p>
          <a:p>
            <a:pPr lvl="1"/>
            <a:r>
              <a:rPr lang="zh-CN" altLang="en-US" dirty="0"/>
              <a:t>扣带岛盖网络</a:t>
            </a:r>
            <a:endParaRPr lang="en-US" altLang="zh-CN" dirty="0"/>
          </a:p>
          <a:p>
            <a:pPr lvl="1"/>
            <a:r>
              <a:rPr lang="en-US" altLang="zh-CN" dirty="0"/>
              <a:t>Premotor and motor regions</a:t>
            </a:r>
          </a:p>
          <a:p>
            <a:pPr lvl="1"/>
            <a:r>
              <a:rPr lang="zh-CN" altLang="en-US" dirty="0"/>
              <a:t>基底核和丘脑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Task-evoked  decrees</a:t>
            </a:r>
          </a:p>
          <a:p>
            <a:pPr lvl="1"/>
            <a:r>
              <a:rPr lang="zh-CN" altLang="en-US" dirty="0"/>
              <a:t>默认网络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893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下额叶沟（视觉感受野）、颅内沟（计划功能）、后扣带回、顶上小叶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765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下额叶沟（视觉感受野）、颅内沟（计划功能）、后扣带回、顶上小叶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16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下额叶沟（视觉感受野）、颅内沟（计划功能）、后扣带回、顶上小叶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189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27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240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488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4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58510-4E6C-BF4E-8FF9-477C0423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2969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38A21-7154-5A44-8BE5-912881D29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3815036"/>
          </a:xfrm>
        </p:spPr>
        <p:txBody>
          <a:bodyPr/>
          <a:lstStyle/>
          <a:p>
            <a:pPr lvl="0"/>
            <a:r>
              <a:rPr kumimoji="1" lang="zh-CN" altLang="en-US" dirty="0"/>
              <a:t>编辑母版文本样式</a:t>
            </a:r>
          </a:p>
          <a:p>
            <a:pPr lvl="1"/>
            <a:r>
              <a:rPr kumimoji="1" lang="zh-CN" altLang="en-US" dirty="0"/>
              <a:t>第二级</a:t>
            </a:r>
          </a:p>
          <a:p>
            <a:pPr lvl="2"/>
            <a:r>
              <a:rPr kumimoji="1" lang="zh-CN" altLang="en-US" dirty="0"/>
              <a:t>第三级</a:t>
            </a:r>
          </a:p>
          <a:p>
            <a:pPr lvl="3"/>
            <a:r>
              <a:rPr kumimoji="1" lang="zh-CN" altLang="en-US" dirty="0"/>
              <a:t>第四级</a:t>
            </a:r>
          </a:p>
          <a:p>
            <a:pPr lvl="4"/>
            <a:r>
              <a:rPr kumimoji="1" lang="zh-CN" altLang="en-US" dirty="0"/>
              <a:t>第五级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BAB750F-499E-4AA6-9DF0-923319F048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488622"/>
            <a:ext cx="7886700" cy="449263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zh-CN" altLang="en-US" dirty="0"/>
              <a:t>插入副标题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755F7CE-112C-48BB-B043-9C64065AC7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5932307"/>
            <a:ext cx="7886700" cy="836483"/>
          </a:xfrm>
        </p:spPr>
        <p:txBody>
          <a:bodyPr>
            <a:normAutofit/>
          </a:bodyPr>
          <a:lstStyle>
            <a:lvl1pPr marL="201216" indent="-201216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1200" b="1"/>
            </a:lvl1pPr>
          </a:lstStyle>
          <a:p>
            <a:pPr lvl="0"/>
            <a:r>
              <a:rPr lang="zh-CN" altLang="en-US" dirty="0"/>
              <a:t>插入文献信息</a:t>
            </a:r>
          </a:p>
        </p:txBody>
      </p:sp>
    </p:spTree>
    <p:extLst>
      <p:ext uri="{BB962C8B-B14F-4D97-AF65-F5344CB8AC3E}">
        <p14:creationId xmlns:p14="http://schemas.microsoft.com/office/powerpoint/2010/main" val="87516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16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55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5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22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17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97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106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2049-34D7-724D-884C-223BE1219167}" type="datetimeFigureOut">
              <a:rPr kumimoji="1" lang="zh-CN" altLang="en-US" smtClean="0"/>
              <a:t>2020/9/21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文本占位符 12">
            <a:extLst>
              <a:ext uri="{FF2B5EF4-FFF2-40B4-BE49-F238E27FC236}">
                <a16:creationId xmlns:a16="http://schemas.microsoft.com/office/drawing/2014/main" id="{1BF1804D-A9BD-674E-9F99-87486A7C6633}"/>
              </a:ext>
            </a:extLst>
          </p:cNvPr>
          <p:cNvSpPr txBox="1">
            <a:spLocks/>
          </p:cNvSpPr>
          <p:nvPr userDrawn="1"/>
        </p:nvSpPr>
        <p:spPr>
          <a:xfrm>
            <a:off x="628650" y="5932307"/>
            <a:ext cx="7886700" cy="836483"/>
          </a:xfrm>
          <a:prstGeom prst="rect">
            <a:avLst/>
          </a:prstGeom>
        </p:spPr>
        <p:txBody>
          <a:bodyPr>
            <a:normAutofit/>
          </a:bodyPr>
          <a:lstStyle>
            <a:lvl1pPr marL="201216" indent="-201216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插入文献信息</a:t>
            </a:r>
          </a:p>
        </p:txBody>
      </p:sp>
      <p:sp>
        <p:nvSpPr>
          <p:cNvPr id="8" name="文本占位符 10">
            <a:extLst>
              <a:ext uri="{FF2B5EF4-FFF2-40B4-BE49-F238E27FC236}">
                <a16:creationId xmlns:a16="http://schemas.microsoft.com/office/drawing/2014/main" id="{080CCD35-452D-404E-BAE6-BC8FE9EE2F55}"/>
              </a:ext>
            </a:extLst>
          </p:cNvPr>
          <p:cNvSpPr txBox="1">
            <a:spLocks/>
          </p:cNvSpPr>
          <p:nvPr userDrawn="1"/>
        </p:nvSpPr>
        <p:spPr>
          <a:xfrm>
            <a:off x="628650" y="1376362"/>
            <a:ext cx="7886700" cy="449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插入副标题</a:t>
            </a:r>
          </a:p>
        </p:txBody>
      </p:sp>
    </p:spTree>
    <p:extLst>
      <p:ext uri="{BB962C8B-B14F-4D97-AF65-F5344CB8AC3E}">
        <p14:creationId xmlns:p14="http://schemas.microsoft.com/office/powerpoint/2010/main" val="207427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EC94D-01A1-794C-A6E8-46DF0ECAE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13" y="1699022"/>
            <a:ext cx="8672861" cy="1790700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CN" sz="3600" dirty="0">
                <a:latin typeface="+mn-lt"/>
                <a:ea typeface="+mn-ea"/>
                <a:cs typeface="+mn-ea"/>
                <a:sym typeface="+mn-lt"/>
              </a:rPr>
              <a:t>Adaptive Engagement of Cognitive Control </a:t>
            </a:r>
            <a:br>
              <a:rPr kumimoji="1" lang="en-US" altLang="zh-CN" sz="3600" dirty="0">
                <a:latin typeface="+mn-lt"/>
                <a:ea typeface="+mn-ea"/>
                <a:cs typeface="+mn-ea"/>
                <a:sym typeface="+mn-lt"/>
              </a:rPr>
            </a:br>
            <a:r>
              <a:rPr kumimoji="1" lang="en-US" altLang="zh-CN" sz="3600" dirty="0">
                <a:latin typeface="+mn-lt"/>
                <a:ea typeface="+mn-ea"/>
                <a:cs typeface="+mn-ea"/>
                <a:sym typeface="+mn-lt"/>
              </a:rPr>
              <a:t>in Context-Dependent Decision Making</a:t>
            </a:r>
            <a:endParaRPr kumimoji="1" lang="zh-CN" altLang="en-US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C37394-0175-C349-9292-619D4B034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0674" y="4593400"/>
            <a:ext cx="6858000" cy="1241822"/>
          </a:xfrm>
        </p:spPr>
        <p:txBody>
          <a:bodyPr/>
          <a:lstStyle/>
          <a:p>
            <a:pPr algn="r"/>
            <a:r>
              <a:rPr kumimoji="1" lang="en-US" altLang="zh-CN" dirty="0">
                <a:cs typeface="+mn-ea"/>
                <a:sym typeface="+mn-lt"/>
              </a:rPr>
              <a:t>Author: Michael L. Waskom</a:t>
            </a:r>
          </a:p>
          <a:p>
            <a:pPr algn="r"/>
            <a:r>
              <a:rPr kumimoji="1" lang="en-US" altLang="zh-CN" dirty="0">
                <a:cs typeface="+mn-ea"/>
                <a:sym typeface="+mn-lt"/>
              </a:rPr>
              <a:t>Reporter: Xiaokai Xia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877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FDFBC-3D52-CC42-982D-344142FD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3859E7-EF90-7F45-AD90-5C168EBDA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Hans" dirty="0"/>
              <a:t>Experiment</a:t>
            </a:r>
          </a:p>
          <a:p>
            <a:pPr lvl="1"/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decision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making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sensitive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environmental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statistics</a:t>
            </a:r>
          </a:p>
          <a:p>
            <a:pPr lvl="1"/>
            <a:r>
              <a:rPr kumimoji="1" lang="en-US" altLang="zh-Hans" dirty="0"/>
              <a:t>Context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prediction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error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accounted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engagement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frontoparietal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control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network</a:t>
            </a:r>
          </a:p>
          <a:p>
            <a:r>
              <a:rPr kumimoji="1" lang="en-US" altLang="zh-Hans" dirty="0"/>
              <a:t>Modeling</a:t>
            </a:r>
          </a:p>
          <a:p>
            <a:pPr lvl="1"/>
            <a:r>
              <a:rPr kumimoji="1" lang="en-US" altLang="zh-Hans" dirty="0"/>
              <a:t>Prediction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error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modulated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distributed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representation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task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context</a:t>
            </a:r>
          </a:p>
          <a:p>
            <a:pPr lvl="1"/>
            <a:r>
              <a:rPr kumimoji="1" lang="en-US" altLang="zh-Hans" dirty="0"/>
              <a:t>(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Strongest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representation</a:t>
            </a:r>
            <a:r>
              <a:rPr kumimoji="1" lang="zh-Hans" altLang="en-US" dirty="0"/>
              <a:t> </a:t>
            </a:r>
            <a:r>
              <a:rPr kumimoji="1" lang="en-US" altLang="zh-Hans" b="1" dirty="0">
                <a:sym typeface="Wingdings" pitchFamily="2" charset="2"/>
              </a:rPr>
              <a:t></a:t>
            </a:r>
            <a:r>
              <a:rPr kumimoji="1" lang="zh-Hans" altLang="en-US" dirty="0">
                <a:sym typeface="Wingdings" pitchFamily="2" charset="2"/>
              </a:rPr>
              <a:t> </a:t>
            </a:r>
            <a:r>
              <a:rPr kumimoji="1" lang="en-US" altLang="zh-Hans" dirty="0">
                <a:sym typeface="Wingdings" pitchFamily="2" charset="2"/>
              </a:rPr>
              <a:t>largest</a:t>
            </a:r>
            <a:r>
              <a:rPr kumimoji="1" lang="zh-Hans" altLang="en-US" dirty="0">
                <a:sym typeface="Wingdings" pitchFamily="2" charset="2"/>
              </a:rPr>
              <a:t> </a:t>
            </a:r>
            <a:r>
              <a:rPr kumimoji="1" lang="en-US" altLang="zh-Hans" dirty="0">
                <a:sym typeface="Wingdings" pitchFamily="2" charset="2"/>
              </a:rPr>
              <a:t>prediction</a:t>
            </a:r>
            <a:r>
              <a:rPr kumimoji="1" lang="zh-Hans" altLang="en-US" dirty="0">
                <a:sym typeface="Wingdings" pitchFamily="2" charset="2"/>
              </a:rPr>
              <a:t> </a:t>
            </a:r>
            <a:r>
              <a:rPr kumimoji="1" lang="en-US" altLang="zh-Hans" dirty="0">
                <a:sym typeface="Wingdings" pitchFamily="2" charset="2"/>
              </a:rPr>
              <a:t>error</a:t>
            </a:r>
            <a:r>
              <a:rPr kumimoji="1" lang="zh-Hans" altLang="en-US" dirty="0">
                <a:sym typeface="Wingdings" pitchFamily="2" charset="2"/>
              </a:rPr>
              <a:t> </a:t>
            </a:r>
            <a:r>
              <a:rPr kumimoji="1" lang="en-US" altLang="zh-Hans" dirty="0">
                <a:sym typeface="Wingdings" pitchFamily="2" charset="2"/>
              </a:rPr>
              <a:t>)</a:t>
            </a:r>
          </a:p>
          <a:p>
            <a:r>
              <a:rPr kumimoji="1" lang="en-US" altLang="zh-Hans" dirty="0">
                <a:sym typeface="Wingdings" pitchFamily="2" charset="2"/>
              </a:rPr>
              <a:t>Both</a:t>
            </a:r>
          </a:p>
          <a:p>
            <a:pPr lvl="1"/>
            <a:r>
              <a:rPr kumimoji="1" lang="en-US" altLang="zh-Hans" dirty="0"/>
              <a:t>Accounting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how adaptive learning can regulate the engagement of control processes</a:t>
            </a:r>
          </a:p>
          <a:p>
            <a:pPr lvl="1"/>
            <a:endParaRPr kumimoji="1" lang="en-US" altLang="zh-Hans" dirty="0"/>
          </a:p>
          <a:p>
            <a:pPr lvl="1"/>
            <a:endParaRPr kumimoji="1" lang="en-US" altLang="zh-Han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262B8E-7058-B946-BCE3-4DD800F94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Hans" dirty="0"/>
              <a:t>Result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CA3F4C-D492-5541-A48D-C470E819AD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065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6FF93-7C2F-F440-8284-DA2AA60E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59D105-3952-E04B-B456-4646835C2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ans" dirty="0"/>
              <a:t>Experiment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Model / Analysis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959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E7E60-5D2E-BF4A-A764-21E7FF5D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Subjects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F29C15-6AD6-1A48-815C-CE57CE92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37885"/>
            <a:ext cx="7886700" cy="4651519"/>
          </a:xfrm>
        </p:spPr>
        <p:txBody>
          <a:bodyPr>
            <a:normAutofit/>
          </a:bodyPr>
          <a:lstStyle/>
          <a:p>
            <a:r>
              <a:rPr kumimoji="1" lang="en-US" altLang="zh-Hans" dirty="0"/>
              <a:t>21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healthy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right-handed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members</a:t>
            </a:r>
          </a:p>
          <a:p>
            <a:r>
              <a:rPr kumimoji="1" lang="en-US" altLang="zh-Hans" dirty="0"/>
              <a:t>Excluded</a:t>
            </a:r>
          </a:p>
          <a:p>
            <a:pPr lvl="1"/>
            <a:r>
              <a:rPr kumimoji="1" lang="en-US" altLang="zh-Hans" dirty="0"/>
              <a:t>One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person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with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poor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color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vision</a:t>
            </a:r>
          </a:p>
          <a:p>
            <a:pPr lvl="1"/>
            <a:r>
              <a:rPr kumimoji="1" lang="en-US" altLang="zh-Hans" dirty="0"/>
              <a:t>One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person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with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low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performance</a:t>
            </a:r>
          </a:p>
          <a:p>
            <a:pPr lvl="1"/>
            <a:r>
              <a:rPr kumimoji="1" lang="en-US" altLang="zh-Hans" dirty="0"/>
              <a:t>Three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person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with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fatigue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illness</a:t>
            </a:r>
          </a:p>
          <a:p>
            <a:r>
              <a:rPr kumimoji="1" lang="en-US" altLang="zh-Hans" dirty="0"/>
              <a:t>Included</a:t>
            </a:r>
          </a:p>
          <a:p>
            <a:pPr lvl="1"/>
            <a:r>
              <a:rPr kumimoji="1" lang="en-US" altLang="zh-Hans" dirty="0"/>
              <a:t>19-29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years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old</a:t>
            </a:r>
          </a:p>
          <a:p>
            <a:pPr lvl="1"/>
            <a:r>
              <a:rPr kumimoji="1" lang="en-US" altLang="zh-Hans" dirty="0"/>
              <a:t>8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females</a:t>
            </a:r>
          </a:p>
          <a:p>
            <a:pPr lvl="1"/>
            <a:r>
              <a:rPr kumimoji="1" lang="en-US" altLang="zh-Hans" dirty="0"/>
              <a:t>$10/h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behavior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experiment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&amp;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$20/h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scanning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session</a:t>
            </a:r>
          </a:p>
          <a:p>
            <a:pPr lvl="1"/>
            <a:r>
              <a:rPr kumimoji="1" lang="en-US" altLang="zh-Hans" dirty="0"/>
              <a:t>Additional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monetary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bonus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based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performance</a:t>
            </a:r>
            <a:endParaRPr kumimoji="1"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3E6157-3E25-D543-A131-1ADD2FF0B5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644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57B14-4CC1-4141-BDAC-F2D28A58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Experiment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E194E-25B8-F249-BE8B-CAAABC638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5501406" cy="4600250"/>
          </a:xfrm>
        </p:spPr>
        <p:txBody>
          <a:bodyPr>
            <a:normAutofit lnSpcReduction="10000"/>
          </a:bodyPr>
          <a:lstStyle/>
          <a:p>
            <a:r>
              <a:rPr kumimoji="1" lang="en-US" altLang="zh-Hans" dirty="0"/>
              <a:t>Bivalent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random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dot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stimulus</a:t>
            </a:r>
          </a:p>
          <a:p>
            <a:pPr lvl="1"/>
            <a:r>
              <a:rPr kumimoji="1" lang="en-US" altLang="zh-Hans" dirty="0"/>
              <a:t>Color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(Red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|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Green)</a:t>
            </a:r>
          </a:p>
          <a:p>
            <a:pPr lvl="1"/>
            <a:r>
              <a:rPr kumimoji="1" lang="en-US" altLang="zh-Hans" dirty="0"/>
              <a:t>Motion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(Up | Down | Random)</a:t>
            </a:r>
          </a:p>
          <a:p>
            <a:r>
              <a:rPr kumimoji="1" lang="en-US" altLang="zh-Hans" dirty="0"/>
              <a:t>Maintain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fixation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center</a:t>
            </a:r>
            <a:r>
              <a:rPr kumimoji="1" lang="zh-Hans" altLang="en-US" dirty="0"/>
              <a:t> </a:t>
            </a:r>
            <a:endParaRPr kumimoji="1" lang="en-US" altLang="zh-Hans" dirty="0"/>
          </a:p>
          <a:p>
            <a:r>
              <a:rPr kumimoji="1" lang="en-US" altLang="zh-Hans" dirty="0"/>
              <a:t>Each trial</a:t>
            </a:r>
          </a:p>
          <a:p>
            <a:pPr lvl="1"/>
            <a:r>
              <a:rPr kumimoji="1" lang="en-US" altLang="zh-Hans" dirty="0"/>
              <a:t>Motion : Up/down (corresponding to motion value)</a:t>
            </a:r>
          </a:p>
          <a:p>
            <a:pPr lvl="1"/>
            <a:r>
              <a:rPr kumimoji="1" lang="en-US" altLang="zh-Hans" dirty="0"/>
              <a:t>Color : Tune to target color (corresponding to color coherence)</a:t>
            </a:r>
          </a:p>
          <a:p>
            <a:r>
              <a:rPr kumimoji="1" lang="en-US" altLang="zh-CN" dirty="0"/>
              <a:t>Congruent trials held at </a:t>
            </a:r>
            <a:r>
              <a:rPr kumimoji="1" lang="en-US" altLang="zh-CN" b="1" dirty="0"/>
              <a:t>constant rate</a:t>
            </a:r>
            <a:endParaRPr kumimoji="1" lang="en-US" altLang="zh-Hans" dirty="0"/>
          </a:p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472674-545D-E74E-9908-36CA968E1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Hans" dirty="0"/>
              <a:t>Stimuli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E7AC64-827B-E943-A402-363FF0CA5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66" t="17269" r="21626" b="7861"/>
          <a:stretch/>
        </p:blipFill>
        <p:spPr>
          <a:xfrm>
            <a:off x="5954750" y="2117271"/>
            <a:ext cx="2895135" cy="3291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352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074F0-337F-404E-9E1E-E4A49D0E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Experiment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7BAD6-96AC-BA43-B065-76C9F8D4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Cue the context for each trial</a:t>
            </a:r>
          </a:p>
          <a:p>
            <a:r>
              <a:rPr kumimoji="1" lang="en-US" altLang="zh-CN" dirty="0"/>
              <a:t>Four pattern grated by sine-wave</a:t>
            </a:r>
          </a:p>
          <a:p>
            <a:pPr lvl="1"/>
            <a:r>
              <a:rPr kumimoji="1" lang="en-US" altLang="zh-CN" dirty="0"/>
              <a:t>2 to indicating motion trial</a:t>
            </a:r>
          </a:p>
          <a:p>
            <a:pPr lvl="1"/>
            <a:r>
              <a:rPr kumimoji="1" lang="en-US" altLang="zh-CN" dirty="0"/>
              <a:t>2 to indicating color trial</a:t>
            </a:r>
          </a:p>
          <a:p>
            <a:r>
              <a:rPr kumimoji="1" lang="en-US" altLang="zh-CN" dirty="0"/>
              <a:t>Random pattern across subjects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417F4D-E699-8148-9CD2-E6A30A6EE7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frame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2C25AD-1629-8544-A1B1-7A3FFCB4C7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3FFC02-CDE7-534E-87C2-C1962A204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2"/>
          <a:stretch/>
        </p:blipFill>
        <p:spPr>
          <a:xfrm>
            <a:off x="6133171" y="2117271"/>
            <a:ext cx="213220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52CC5-9FFB-3B45-B7B2-A550551D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105285-C463-4543-8816-B863A4C9A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Motion</a:t>
            </a:r>
          </a:p>
          <a:p>
            <a:pPr lvl="1"/>
            <a:r>
              <a:rPr kumimoji="1" lang="en-US" altLang="zh-CN" dirty="0"/>
              <a:t>Up</a:t>
            </a:r>
          </a:p>
          <a:p>
            <a:pPr lvl="1"/>
            <a:r>
              <a:rPr kumimoji="1" lang="en-US" altLang="zh-CN" dirty="0"/>
              <a:t>Down</a:t>
            </a:r>
          </a:p>
          <a:p>
            <a:r>
              <a:rPr kumimoji="1" lang="en-US" altLang="zh-CN" dirty="0"/>
              <a:t>Color</a:t>
            </a:r>
          </a:p>
          <a:p>
            <a:pPr lvl="1"/>
            <a:r>
              <a:rPr kumimoji="1" lang="en-US" altLang="zh-CN" dirty="0"/>
              <a:t>Red</a:t>
            </a:r>
          </a:p>
          <a:p>
            <a:pPr lvl="1"/>
            <a:r>
              <a:rPr kumimoji="1" lang="en-US" altLang="zh-CN" dirty="0"/>
              <a:t>Green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F39003-B3A7-4C47-814D-A3A2381A8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Task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86A5D4-21B9-D442-AD36-C6592BF78E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34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60890-A939-8447-A093-03EBC5B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Design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BF601D6-3DCA-A742-86D6-46F2F36C7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95" y="1937885"/>
            <a:ext cx="5393009" cy="4860232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38FC4C-0DE6-624B-B293-D6840DC55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Procedure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06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D999E-8C77-954E-802D-F8776A9B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C4CC1-BA97-EE44-8F26-05412269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8281174" cy="4651519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Parameter</a:t>
            </a:r>
          </a:p>
          <a:p>
            <a:pPr lvl="1"/>
            <a:r>
              <a:rPr kumimoji="1" lang="en-US" altLang="zh-CN" dirty="0"/>
              <a:t>900 trials</a:t>
            </a:r>
          </a:p>
          <a:p>
            <a:pPr lvl="1"/>
            <a:r>
              <a:rPr kumimoji="1" lang="en-US" altLang="zh-CN" dirty="0"/>
              <a:t>12 runs</a:t>
            </a:r>
          </a:p>
          <a:p>
            <a:pPr lvl="1"/>
            <a:r>
              <a:rPr kumimoji="1" lang="en-US" altLang="zh-CN" dirty="0"/>
              <a:t>Rapid event-related design</a:t>
            </a:r>
          </a:p>
          <a:p>
            <a:r>
              <a:rPr kumimoji="1" lang="en-US" altLang="zh-CN" dirty="0"/>
              <a:t>Three type trials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(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balanced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)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Early-cue: Frame appeared 1s before stimulus</a:t>
            </a:r>
          </a:p>
          <a:p>
            <a:pPr lvl="1"/>
            <a:r>
              <a:rPr kumimoji="1" lang="en-US" altLang="zh-CN" dirty="0"/>
              <a:t>Concurrent-cue: Those appeared at same time</a:t>
            </a:r>
          </a:p>
          <a:p>
            <a:pPr lvl="1"/>
            <a:r>
              <a:rPr kumimoji="1" lang="en-US" altLang="zh-CN" dirty="0"/>
              <a:t>Cue-only: Just frame without dots</a:t>
            </a:r>
          </a:p>
          <a:p>
            <a:r>
              <a:rPr kumimoji="1" lang="en-US" altLang="zh-CN" dirty="0"/>
              <a:t>Fixation point turn color before onset to alert the subjects</a:t>
            </a:r>
          </a:p>
          <a:p>
            <a:r>
              <a:rPr kumimoji="1" lang="en-US" altLang="zh-CN" dirty="0"/>
              <a:t>Random Interval ( p = 1/3 , 2 – 10 s, mean = 4 ) 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B7F247-51AB-024C-A673-F978F7A24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Procedure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0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D999E-8C77-954E-802D-F8776A9B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C4CC1-BA97-EE44-8F26-05412269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239960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Divided into 10 epochs</a:t>
            </a:r>
          </a:p>
          <a:p>
            <a:pPr lvl="1"/>
            <a:r>
              <a:rPr kumimoji="1" lang="en-US" altLang="zh-CN" dirty="0"/>
              <a:t>1/5,  1/3,  1/2,  2/3,  4/5 color trials and complementary proportion of motion trials</a:t>
            </a:r>
          </a:p>
          <a:p>
            <a:pPr lvl="1"/>
            <a:r>
              <a:rPr kumimoji="1" lang="en-US" altLang="zh-CN" dirty="0"/>
              <a:t>Long (120 trials) and short (60 trials) epochs</a:t>
            </a:r>
          </a:p>
          <a:p>
            <a:pPr lvl="1"/>
            <a:r>
              <a:rPr kumimoji="1" lang="en-US" altLang="zh-CN" dirty="0"/>
              <a:t>Ordered 2 epochs for each condition occurred in different halves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B7F247-51AB-024C-A673-F978F7A24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Procedure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645ED3-D9FF-F340-9942-1DE5221B8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02"/>
          <a:stretch/>
        </p:blipFill>
        <p:spPr>
          <a:xfrm>
            <a:off x="1770566" y="4516871"/>
            <a:ext cx="5602868" cy="2251919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7F2EEE4-F9F7-5343-976D-97AD54C39915}"/>
              </a:ext>
            </a:extLst>
          </p:cNvPr>
          <p:cNvCxnSpPr/>
          <p:nvPr/>
        </p:nvCxnSpPr>
        <p:spPr>
          <a:xfrm>
            <a:off x="735980" y="4438812"/>
            <a:ext cx="777937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64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D196F4-FC0E-447F-BBDB-291A4E20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60B97C-9B8F-4967-A2C6-4670CECA1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Phase of training ( 1-3 days before scanned )</a:t>
            </a:r>
          </a:p>
          <a:p>
            <a:pPr lvl="1"/>
            <a:r>
              <a:rPr lang="en-US" altLang="zh-CN" dirty="0"/>
              <a:t>Learn: full coherent stimuli in 8 block with feedback</a:t>
            </a:r>
          </a:p>
          <a:p>
            <a:pPr lvl="1"/>
            <a:r>
              <a:rPr lang="en-US" altLang="zh-CN" dirty="0"/>
              <a:t>Staircase: 1 – up – 4- down rule</a:t>
            </a:r>
          </a:p>
          <a:p>
            <a:pPr lvl="1"/>
            <a:r>
              <a:rPr lang="en-US" altLang="zh-CN" dirty="0"/>
              <a:t>Practice: 200 trials in one block</a:t>
            </a:r>
          </a:p>
          <a:p>
            <a:r>
              <a:rPr lang="en-US" altLang="zh-CN" dirty="0"/>
              <a:t>Scan</a:t>
            </a:r>
          </a:p>
          <a:p>
            <a:pPr lvl="1"/>
            <a:r>
              <a:rPr lang="en-US" altLang="zh-CN" dirty="0"/>
              <a:t>Practice trials outside (minimum 150 trials)</a:t>
            </a:r>
          </a:p>
          <a:p>
            <a:pPr lvl="1"/>
            <a:r>
              <a:rPr lang="en-US" altLang="zh-CN" dirty="0"/>
              <a:t>Scan stage (120 min)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B61F7F-56C6-4777-88B4-BD3D15AC2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Experiment execution 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7A6FE6-E7AD-4633-A4E4-1E77CC1623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55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F1260-8ADD-3049-B5F4-4635D9DC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Introduction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2A18BD-658B-EA4D-90D1-D52A8308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ans" dirty="0"/>
              <a:t>How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making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decision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with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context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information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421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562CB-8C1B-48B5-8361-D8B6906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EAC21-0131-4435-BE44-86020654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Simulation model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3EFBAD-5B2D-4803-B271-275E45EC0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8338BBC-2A4C-4F73-908B-72A5887C67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1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562CB-8C1B-48B5-8361-D8B6906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EAC21-0131-4435-BE44-86020654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Simulation model</a:t>
            </a:r>
          </a:p>
          <a:p>
            <a:r>
              <a:rPr lang="en-US" altLang="zh-CN" dirty="0"/>
              <a:t>Described by Behrens</a:t>
            </a:r>
            <a:r>
              <a:rPr lang="en-US" altLang="zh-CN" baseline="30000" dirty="0"/>
              <a:t>1</a:t>
            </a:r>
            <a:endParaRPr lang="en-US" altLang="zh-CN" dirty="0"/>
          </a:p>
          <a:p>
            <a:r>
              <a:rPr lang="en-US" altLang="zh-CN" dirty="0"/>
              <a:t>Try to predict motion or color trial probabilities</a:t>
            </a:r>
          </a:p>
          <a:p>
            <a:pPr lvl="1"/>
            <a:r>
              <a:rPr lang="en-US" altLang="zh-CN" dirty="0"/>
              <a:t>Bayes model</a:t>
            </a:r>
          </a:p>
          <a:p>
            <a:pPr lvl="1"/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3EFBAD-5B2D-4803-B271-275E45EC0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6C6422-8FC4-49D9-9CD5-1C57DFBB7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0" dirty="0"/>
              <a:t>Behrens TEJ, Woolrich MW, Walton ME, Rushworth MFS. 2007. Learning the value of information in an uncertain world. Nat </a:t>
            </a:r>
            <a:r>
              <a:rPr lang="en-US" altLang="zh-CN" b="0" dirty="0" err="1"/>
              <a:t>Neurosci</a:t>
            </a:r>
            <a:r>
              <a:rPr lang="en-US" altLang="zh-CN" b="0" dirty="0"/>
              <a:t>. 10:1214–1221.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992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562CB-8C1B-48B5-8361-D8B6906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EAC21-0131-4435-BE44-86020654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Simulation model</a:t>
            </a:r>
          </a:p>
          <a:p>
            <a:r>
              <a:rPr lang="en-US" altLang="zh-CN" dirty="0"/>
              <a:t>Described by Behrens</a:t>
            </a:r>
            <a:r>
              <a:rPr lang="en-US" altLang="zh-CN" baseline="30000" dirty="0"/>
              <a:t>1</a:t>
            </a:r>
            <a:endParaRPr lang="en-US" altLang="zh-CN" dirty="0"/>
          </a:p>
          <a:p>
            <a:r>
              <a:rPr lang="en-US" altLang="zh-CN" dirty="0"/>
              <a:t>Try to predict motion or color trial probabilities</a:t>
            </a:r>
          </a:p>
          <a:p>
            <a:pPr lvl="1"/>
            <a:r>
              <a:rPr lang="en-US" altLang="zh-CN" dirty="0"/>
              <a:t>Bayes model</a:t>
            </a:r>
          </a:p>
          <a:p>
            <a:pPr lvl="1"/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3EFBAD-5B2D-4803-B271-275E45EC0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6C6422-8FC4-49D9-9CD5-1C57DFBB7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0" dirty="0"/>
              <a:t>Behrens TEJ, Woolrich MW, Walton ME, Rushworth MFS. 2007. Learning the value of information in an uncertain world. Nat </a:t>
            </a:r>
            <a:r>
              <a:rPr lang="en-US" altLang="zh-CN" b="0" dirty="0" err="1"/>
              <a:t>Neurosci</a:t>
            </a:r>
            <a:r>
              <a:rPr lang="en-US" altLang="zh-CN" b="0" dirty="0"/>
              <a:t>. 10:1214–1221.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EAB821B-B430-4772-A0DC-D111DD227B16}"/>
              </a:ext>
            </a:extLst>
          </p:cNvPr>
          <p:cNvCxnSpPr/>
          <p:nvPr/>
        </p:nvCxnSpPr>
        <p:spPr>
          <a:xfrm>
            <a:off x="1384371" y="3984536"/>
            <a:ext cx="1609139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BD50A593-D819-4226-8666-4006BA0474D5}"/>
              </a:ext>
            </a:extLst>
          </p:cNvPr>
          <p:cNvSpPr/>
          <p:nvPr/>
        </p:nvSpPr>
        <p:spPr>
          <a:xfrm>
            <a:off x="3340880" y="3984536"/>
            <a:ext cx="3269364" cy="577235"/>
          </a:xfrm>
          <a:prstGeom prst="wedgeRectCallout">
            <a:avLst>
              <a:gd name="adj1" fmla="val -61266"/>
              <a:gd name="adj2" fmla="val -54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Free</a:t>
            </a:r>
            <a:r>
              <a:rPr lang="zh-CN" altLang="en-US" sz="2800" dirty="0"/>
              <a:t> </a:t>
            </a:r>
            <a:r>
              <a:rPr lang="en-US" altLang="zh-CN" sz="2800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701332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E0212-16B7-49B8-9933-7DEEA65C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75EB7B-95E2-461C-814E-EE1350697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Output: color (1) or motion(2)</a:t>
                </a:r>
              </a:p>
              <a:p>
                <a:r>
                  <a:rPr lang="en-US" altLang="zh-CN" dirty="0"/>
                  <a:t>Curve output by Bernoulli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75EB7B-95E2-461C-814E-EE1350697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75784A-321C-458E-9B71-885799649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Construct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028C76-B1CB-4675-9FDE-8E83E89CA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678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E0212-16B7-49B8-9933-7DEEA65C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75EB7B-95E2-461C-814E-EE1350697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2117271"/>
                <a:ext cx="8203739" cy="381503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Output: color (1) or motion(2)</a:t>
                </a:r>
              </a:p>
              <a:p>
                <a:r>
                  <a:rPr lang="en-US" altLang="zh-CN" dirty="0"/>
                  <a:t>Curve output by Bernoulli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b="0" dirty="0"/>
                  <a:t> not</a:t>
                </a:r>
                <a:r>
                  <a:rPr lang="en-US" altLang="zh-CN" dirty="0"/>
                  <a:t> change over time</a:t>
                </a:r>
              </a:p>
              <a:p>
                <a:r>
                  <a:rPr lang="en-US" altLang="zh-CN" b="0" dirty="0"/>
                  <a:t>Curve the probabilities of output by Beta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𝐵𝑒𝑡𝑎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 is stable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updated by </a:t>
                </a:r>
                <a:r>
                  <a:rPr lang="en-US" altLang="zh-CN" dirty="0" err="1"/>
                  <a:t>bayes</a:t>
                </a:r>
                <a:r>
                  <a:rPr lang="en-US" altLang="zh-CN" dirty="0"/>
                  <a:t> rule</a:t>
                </a:r>
              </a:p>
              <a:p>
                <a:pPr lvl="1"/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75EB7B-95E2-461C-814E-EE1350697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2117271"/>
                <a:ext cx="8203739" cy="3815036"/>
              </a:xfrm>
              <a:blipFill>
                <a:blip r:embed="rId2"/>
                <a:stretch>
                  <a:fillRect l="-1337" t="-2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75784A-321C-458E-9B71-885799649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Construct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028C76-B1CB-4675-9FDE-8E83E89CA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03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E0212-16B7-49B8-9933-7DEEA65C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75784A-321C-458E-9B71-885799649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Construct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E028C76-B1CB-4675-9FDE-8E83E89CA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F412CFB-4CD1-4968-A4A6-615E16FCA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514" y="2027714"/>
            <a:ext cx="6927675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79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1963-0D68-464F-A3F0-5A727388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97C9CD-D2F9-40AA-A330-1E40C700C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𝑐𝑜𝑙𝑜𝑟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𝑡𝑟𝑖𝑎𝑙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Point estimation of the beta distribution</a:t>
                </a:r>
              </a:p>
              <a:p>
                <a:r>
                  <a:rPr lang="en-US" altLang="zh-CN" dirty="0"/>
                  <a:t>Context prediction error ( CEP )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Describe the surprise in this trial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97C9CD-D2F9-40AA-A330-1E40C700C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DF837D-05BC-43FE-AFE0-DC52DA84D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Output from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F35D37-3721-4D78-BBA5-E472A14790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4C151A-22F5-43F1-AC58-178F64BF3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1" t="22323" r="15726" b="16385"/>
          <a:stretch/>
        </p:blipFill>
        <p:spPr>
          <a:xfrm>
            <a:off x="1415020" y="3626335"/>
            <a:ext cx="3254039" cy="8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1963-0D68-464F-A3F0-5A727388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DF837D-05BC-43FE-AFE0-DC52DA84D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Output from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F35D37-3721-4D78-BBA5-E472A14790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1B8FD41-56C1-4819-BC1C-A71FD298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922"/>
          <a:stretch/>
        </p:blipFill>
        <p:spPr>
          <a:xfrm>
            <a:off x="653906" y="2500854"/>
            <a:ext cx="7836187" cy="280239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AF26335-65EA-49A0-A685-99BC119EDF88}"/>
              </a:ext>
            </a:extLst>
          </p:cNvPr>
          <p:cNvSpPr/>
          <p:nvPr/>
        </p:nvSpPr>
        <p:spPr>
          <a:xfrm>
            <a:off x="413779" y="4995996"/>
            <a:ext cx="812232" cy="715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46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1963-0D68-464F-A3F0-5A727388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DF837D-05BC-43FE-AFE0-DC52DA84D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dirty="0"/>
              <a:t>Output from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F35D37-3721-4D78-BBA5-E472A14790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1B8FD41-56C1-4819-BC1C-A71FD298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955" b="31093"/>
          <a:stretch/>
        </p:blipFill>
        <p:spPr>
          <a:xfrm>
            <a:off x="653906" y="2230111"/>
            <a:ext cx="7836187" cy="28685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394593-9790-4624-885B-FEFE98B5AC5B}"/>
              </a:ext>
            </a:extLst>
          </p:cNvPr>
          <p:cNvSpPr/>
          <p:nvPr/>
        </p:nvSpPr>
        <p:spPr>
          <a:xfrm>
            <a:off x="975701" y="1937885"/>
            <a:ext cx="4224630" cy="779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17E255-6BF6-4FB5-965E-2001D2E754E9}"/>
              </a:ext>
            </a:extLst>
          </p:cNvPr>
          <p:cNvSpPr/>
          <p:nvPr/>
        </p:nvSpPr>
        <p:spPr>
          <a:xfrm>
            <a:off x="485296" y="4920116"/>
            <a:ext cx="618114" cy="637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009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1963-0D68-464F-A3F0-5A727388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DF837D-05BC-43FE-AFE0-DC52DA84D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dirty="0"/>
              <a:t>Output from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F35D37-3721-4D78-BBA5-E472A14790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1B8FD41-56C1-4819-BC1C-A71FD298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22" t="66100" r="322" b="-4052"/>
          <a:stretch/>
        </p:blipFill>
        <p:spPr>
          <a:xfrm>
            <a:off x="653906" y="2230111"/>
            <a:ext cx="7836187" cy="28685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394593-9790-4624-885B-FEFE98B5AC5B}"/>
              </a:ext>
            </a:extLst>
          </p:cNvPr>
          <p:cNvSpPr/>
          <p:nvPr/>
        </p:nvSpPr>
        <p:spPr>
          <a:xfrm>
            <a:off x="975701" y="1937885"/>
            <a:ext cx="4224630" cy="779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17E255-6BF6-4FB5-965E-2001D2E754E9}"/>
              </a:ext>
            </a:extLst>
          </p:cNvPr>
          <p:cNvSpPr/>
          <p:nvPr/>
        </p:nvSpPr>
        <p:spPr>
          <a:xfrm>
            <a:off x="485296" y="4920116"/>
            <a:ext cx="618114" cy="637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5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FBF06-0C7D-9943-8FF4-A8F41E83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>
                <a:latin typeface="+mn-lt"/>
                <a:ea typeface="+mn-ea"/>
                <a:cs typeface="+mn-ea"/>
                <a:sym typeface="+mn-lt"/>
              </a:rPr>
              <a:t>Abstract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B55648-E3CC-4D4B-8F0E-815DE8E6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436615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>
                <a:cs typeface="+mn-ea"/>
                <a:sym typeface="+mn-lt"/>
              </a:rPr>
              <a:t>Introduction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Decision making require </a:t>
            </a:r>
            <a:r>
              <a:rPr kumimoji="1" lang="en-US" altLang="zh-CN" b="1" dirty="0">
                <a:cs typeface="+mn-ea"/>
                <a:sym typeface="+mn-lt"/>
              </a:rPr>
              <a:t>context-dependent information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Brain need </a:t>
            </a:r>
            <a:r>
              <a:rPr kumimoji="1" lang="en-US" altLang="zh-CN" b="1" dirty="0">
                <a:cs typeface="+mn-ea"/>
                <a:sym typeface="+mn-lt"/>
              </a:rPr>
              <a:t>reduce the costs </a:t>
            </a:r>
            <a:r>
              <a:rPr kumimoji="1" lang="en-US" altLang="zh-CN" dirty="0">
                <a:cs typeface="+mn-ea"/>
                <a:sym typeface="+mn-lt"/>
              </a:rPr>
              <a:t>of cognitive resource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People can reduce demands by exploiting </a:t>
            </a:r>
            <a:r>
              <a:rPr kumimoji="1" lang="en-US" altLang="zh-CN" b="1" dirty="0">
                <a:cs typeface="+mn-ea"/>
                <a:sym typeface="+mn-lt"/>
              </a:rPr>
              <a:t>statistical structure in environment</a:t>
            </a:r>
          </a:p>
          <a:p>
            <a:pPr lvl="1"/>
            <a:endParaRPr kumimoji="1" lang="en-US" altLang="zh-CN" b="1" dirty="0">
              <a:cs typeface="+mn-ea"/>
              <a:sym typeface="+mn-lt"/>
            </a:endParaRPr>
          </a:p>
          <a:p>
            <a:r>
              <a:rPr kumimoji="1" lang="en-US" altLang="zh-CN" dirty="0">
                <a:cs typeface="+mn-ea"/>
                <a:sym typeface="+mn-lt"/>
              </a:rPr>
              <a:t>Method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Using a </a:t>
            </a:r>
            <a:r>
              <a:rPr kumimoji="1" lang="en-US" altLang="zh-CN" b="1" dirty="0">
                <a:cs typeface="+mn-ea"/>
                <a:sym typeface="+mn-lt"/>
              </a:rPr>
              <a:t>context-dependent</a:t>
            </a:r>
            <a:r>
              <a:rPr kumimoji="1" lang="en-US" altLang="zh-CN" dirty="0">
                <a:cs typeface="+mn-ea"/>
                <a:sym typeface="+mn-lt"/>
              </a:rPr>
              <a:t> perceptual discrimination task</a:t>
            </a:r>
          </a:p>
          <a:p>
            <a:pPr lvl="1"/>
            <a:r>
              <a:rPr kumimoji="1" lang="en-US" altLang="zh-CN" b="1" dirty="0">
                <a:cs typeface="+mn-ea"/>
                <a:sym typeface="+mn-lt"/>
              </a:rPr>
              <a:t>model-based analyses</a:t>
            </a:r>
            <a:r>
              <a:rPr kumimoji="1" lang="en-US" altLang="zh-CN" dirty="0">
                <a:cs typeface="+mn-ea"/>
                <a:sym typeface="+mn-lt"/>
              </a:rPr>
              <a:t> of behavioral and neuroimaging data</a:t>
            </a:r>
          </a:p>
        </p:txBody>
      </p:sp>
    </p:spTree>
    <p:extLst>
      <p:ext uri="{BB962C8B-B14F-4D97-AF65-F5344CB8AC3E}">
        <p14:creationId xmlns:p14="http://schemas.microsoft.com/office/powerpoint/2010/main" val="2642831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1963-0D68-464F-A3F0-5A727388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DF837D-05BC-43FE-AFE0-DC52DA84D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dirty="0"/>
              <a:t>Output from Bayes Ideal Observer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F35D37-3721-4D78-BBA5-E472A14790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1B8FD41-56C1-4819-BC1C-A71FD298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77"/>
          <a:stretch/>
        </p:blipFill>
        <p:spPr>
          <a:xfrm>
            <a:off x="1943898" y="1770623"/>
            <a:ext cx="5256204" cy="49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63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75CC8-3734-4975-A157-3767A5EB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50920-7F2A-4D59-8573-985FBAE08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Tools</a:t>
            </a:r>
          </a:p>
          <a:p>
            <a:pPr lvl="1"/>
            <a:r>
              <a:rPr lang="en-US" altLang="zh-CN" dirty="0"/>
              <a:t>R &amp; Python</a:t>
            </a:r>
          </a:p>
          <a:p>
            <a:pPr lvl="1"/>
            <a:r>
              <a:rPr lang="en-US" altLang="zh-CN" dirty="0"/>
              <a:t>fMRI : FSL, FreeSurfer, ANTs</a:t>
            </a:r>
          </a:p>
          <a:p>
            <a:pPr lvl="1"/>
            <a:r>
              <a:rPr lang="en-US" altLang="zh-CN" dirty="0"/>
              <a:t>Behavioral data : lme4</a:t>
            </a:r>
          </a:p>
          <a:p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fMRI : GLM, </a:t>
            </a:r>
            <a:r>
              <a:rPr lang="en-US" altLang="zh-CN" b="1" dirty="0"/>
              <a:t>likelihood ratio tests</a:t>
            </a:r>
            <a:r>
              <a:rPr lang="en-US" altLang="zh-CN" dirty="0"/>
              <a:t>, Dimension Reduction</a:t>
            </a:r>
          </a:p>
          <a:p>
            <a:pPr lvl="1"/>
            <a:r>
              <a:rPr lang="en-US" altLang="zh-CN" dirty="0"/>
              <a:t>Behavior data : Mixed-effect Model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0B6B55-3C47-40AE-99DB-818802C8B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5D223F-2296-4C7A-8A51-17CA9164D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86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75CC8-3734-4975-A157-3767A5EB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Analysis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0B6B55-3C47-40AE-99DB-818802C8B3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Nipype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5D223F-2296-4C7A-8A51-17CA9164D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图片包含 仪表, 时间&#10;&#10;已生成高可信度的说明">
            <a:extLst>
              <a:ext uri="{FF2B5EF4-FFF2-40B4-BE49-F238E27FC236}">
                <a16:creationId xmlns:a16="http://schemas.microsoft.com/office/drawing/2014/main" id="{0BE56630-57A1-4989-B1C6-4EFE20C2A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81" b="68122"/>
          <a:stretch/>
        </p:blipFill>
        <p:spPr>
          <a:xfrm>
            <a:off x="628650" y="1937885"/>
            <a:ext cx="4034389" cy="2691217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7C148C-5033-4EE0-8A1A-A24AED155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04" r="218"/>
          <a:stretch/>
        </p:blipFill>
        <p:spPr>
          <a:xfrm>
            <a:off x="4866298" y="1880459"/>
            <a:ext cx="3256025" cy="46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5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1D0C9-73BF-4613-9A8E-8C974D9C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FBD26E-FE23-4230-9FED-326306438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3B2FE4-B516-4BFB-BB1B-613B88BA2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General Linear Model ( GLM )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528A59-F4F8-4C59-8A29-95B88584E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64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1D0C9-73BF-4613-9A8E-8C974D9C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FBD26E-FE23-4230-9FED-326306438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7886700" cy="4421455"/>
          </a:xfrm>
        </p:spPr>
        <p:txBody>
          <a:bodyPr>
            <a:normAutofit/>
          </a:bodyPr>
          <a:lstStyle/>
          <a:p>
            <a:r>
              <a:rPr lang="en-US" altLang="zh-CN" dirty="0"/>
              <a:t>Regressors</a:t>
            </a:r>
          </a:p>
          <a:p>
            <a:pPr lvl="1"/>
            <a:r>
              <a:rPr lang="en-US" altLang="zh-CN" dirty="0"/>
              <a:t>Task events for all trials</a:t>
            </a:r>
          </a:p>
          <a:p>
            <a:pPr lvl="2"/>
            <a:r>
              <a:rPr lang="en-US" altLang="zh-CN" dirty="0"/>
              <a:t>Task events</a:t>
            </a:r>
          </a:p>
          <a:p>
            <a:pPr lvl="2"/>
            <a:r>
              <a:rPr lang="en-US" altLang="zh-CN" dirty="0"/>
              <a:t>Extract the switch trials</a:t>
            </a:r>
          </a:p>
          <a:p>
            <a:pPr lvl="2"/>
            <a:r>
              <a:rPr lang="en-US" altLang="zh-CN" dirty="0"/>
              <a:t>Split into cues period and stimulus period</a:t>
            </a:r>
          </a:p>
          <a:p>
            <a:pPr lvl="1"/>
            <a:r>
              <a:rPr lang="en-US" altLang="zh-CN" dirty="0"/>
              <a:t>task events for error trials</a:t>
            </a:r>
          </a:p>
          <a:p>
            <a:pPr lvl="1"/>
            <a:r>
              <a:rPr lang="en-US" altLang="zh-CN" dirty="0"/>
              <a:t>RT</a:t>
            </a:r>
          </a:p>
          <a:p>
            <a:pPr lvl="1"/>
            <a:r>
              <a:rPr lang="en-US" altLang="zh-CN" dirty="0"/>
              <a:t>CPE</a:t>
            </a:r>
          </a:p>
          <a:p>
            <a:pPr lvl="1"/>
            <a:r>
              <a:rPr lang="en-US" altLang="zh-CN" dirty="0"/>
              <a:t>Interaction between RT and error</a:t>
            </a:r>
          </a:p>
          <a:p>
            <a:pPr lvl="1"/>
            <a:r>
              <a:rPr lang="en-US" altLang="zh-CN" dirty="0"/>
              <a:t>Interaction between CPE and error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3B2FE4-B516-4BFB-BB1B-613B88BA2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General Linear Model ( GLM )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528A59-F4F8-4C59-8A29-95B88584E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63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1D0C9-73BF-4613-9A8E-8C974D9C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FBD26E-FE23-4230-9FED-326306438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3B2FE4-B516-4BFB-BB1B-613B88BA20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Mixed-effect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528A59-F4F8-4C59-8A29-95B88584E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919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8F2FF-EC08-452E-9B2A-91960310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68F68-38B5-4443-8FAE-243FD4FB8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Behavior &amp; fMRI (Whole, ROI, Dim Reduction)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667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F8132-4E94-44D1-8E37-4B23124A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Behavioral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0"/>
                <a:ext cx="4065951" cy="444188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Method</a:t>
                </a:r>
              </a:p>
              <a:p>
                <a:pPr lvl="1"/>
                <a:r>
                  <a:rPr lang="en-US" altLang="zh-CN" dirty="0"/>
                  <a:t>RM between RT and CPE</a:t>
                </a:r>
              </a:p>
              <a:p>
                <a:r>
                  <a:rPr lang="en-US" altLang="zh-CN" dirty="0"/>
                  <a:t>Evidence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=21.9,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CPE 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predict RTs</a:t>
                </a:r>
              </a:p>
              <a:p>
                <a:r>
                  <a:rPr lang="en-US" altLang="zh-CN" dirty="0"/>
                  <a:t>Conclude</a:t>
                </a:r>
              </a:p>
              <a:p>
                <a:pPr lvl="1"/>
                <a:r>
                  <a:rPr lang="en-US" altLang="zh-CN" dirty="0"/>
                  <a:t>Decision making is sensitive to the environmental statistics</a:t>
                </a:r>
              </a:p>
              <a:p>
                <a:pPr lvl="1"/>
                <a:r>
                  <a:rPr lang="en-US" altLang="zh-CN" dirty="0"/>
                  <a:t>Bayesian model can capture the latent information from </a:t>
                </a:r>
                <a:r>
                  <a:rPr lang="en-US" altLang="zh-CN" dirty="0" err="1"/>
                  <a:t>noize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0"/>
                <a:ext cx="4065951" cy="4441889"/>
              </a:xfrm>
              <a:blipFill>
                <a:blip r:embed="rId2"/>
                <a:stretch>
                  <a:fillRect l="-2699" t="-3018" b="-1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884C0B-AEAF-46A8-9D23-94201933B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Q1:</a:t>
            </a:r>
            <a:r>
              <a:rPr lang="zh-CN" altLang="en-US" dirty="0"/>
              <a:t> </a:t>
            </a:r>
            <a:r>
              <a:rPr lang="en-US" altLang="zh-CN" dirty="0"/>
              <a:t>Whether the expectations about context can help decision making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02A276-CB6D-45EF-B82F-A837E58C705A}"/>
              </a:ext>
            </a:extLst>
          </p:cNvPr>
          <p:cNvGrpSpPr/>
          <p:nvPr/>
        </p:nvGrpSpPr>
        <p:grpSpPr>
          <a:xfrm>
            <a:off x="4694601" y="1848532"/>
            <a:ext cx="4133530" cy="4818956"/>
            <a:chOff x="4694601" y="1848532"/>
            <a:chExt cx="4133530" cy="481895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BA9144-E736-4926-ABFC-9B06E1297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23" r="4575"/>
            <a:stretch/>
          </p:blipFill>
          <p:spPr>
            <a:xfrm>
              <a:off x="4694601" y="1848532"/>
              <a:ext cx="3820749" cy="425218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FAEE193-3BF3-4877-A23F-13A489F91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5462" y="6378863"/>
              <a:ext cx="3152669" cy="28862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D3E521E-3FB4-48F5-94BA-44FDA427F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3043" y="6100712"/>
              <a:ext cx="3017509" cy="278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60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F8132-4E94-44D1-8E37-4B23124A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Behavioral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0"/>
                <a:ext cx="4484838" cy="465133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Method</a:t>
                </a:r>
              </a:p>
              <a:p>
                <a:pPr lvl="1"/>
                <a:r>
                  <a:rPr lang="en-US" altLang="zh-CN" dirty="0"/>
                  <a:t>RM between RT, Congruency and interaction</a:t>
                </a:r>
              </a:p>
              <a:p>
                <a:r>
                  <a:rPr lang="en-US" altLang="zh-CN" dirty="0"/>
                  <a:t>Evidence</a:t>
                </a:r>
              </a:p>
              <a:p>
                <a:pPr lvl="1"/>
                <a:r>
                  <a:rPr lang="en-US" altLang="zh-CN" dirty="0"/>
                  <a:t>Congruency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2.77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&lt;0.096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Interaction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&lt;0.56</m:t>
                    </m:r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Conclude</a:t>
                </a:r>
              </a:p>
              <a:p>
                <a:pPr lvl="1"/>
                <a:r>
                  <a:rPr lang="en-US" altLang="zh-CN" dirty="0"/>
                  <a:t>Existence of a mechanism for selecting early in decision process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0"/>
                <a:ext cx="4484838" cy="4651333"/>
              </a:xfrm>
              <a:blipFill>
                <a:blip r:embed="rId2"/>
                <a:stretch>
                  <a:fillRect l="-2446" t="-2883" r="-3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884C0B-AEAF-46A8-9D23-94201933B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Q2:</a:t>
            </a:r>
            <a:r>
              <a:rPr lang="zh-CN" altLang="en-US" dirty="0"/>
              <a:t> </a:t>
            </a:r>
            <a:r>
              <a:rPr lang="en-US" altLang="zh-CN" dirty="0"/>
              <a:t>Whether congruency will influence decision making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C05AFC6-35DC-427E-848D-CE3F65B42688}"/>
              </a:ext>
            </a:extLst>
          </p:cNvPr>
          <p:cNvGrpSpPr/>
          <p:nvPr/>
        </p:nvGrpSpPr>
        <p:grpSpPr>
          <a:xfrm>
            <a:off x="4965345" y="1848532"/>
            <a:ext cx="4014867" cy="4809517"/>
            <a:chOff x="4500483" y="1848532"/>
            <a:chExt cx="4014867" cy="480951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0D3D930-2129-4064-91A5-225782614903}"/>
                </a:ext>
              </a:extLst>
            </p:cNvPr>
            <p:cNvGrpSpPr/>
            <p:nvPr/>
          </p:nvGrpSpPr>
          <p:grpSpPr>
            <a:xfrm>
              <a:off x="4500483" y="1848532"/>
              <a:ext cx="4014867" cy="4327993"/>
              <a:chOff x="4694601" y="2007038"/>
              <a:chExt cx="4014867" cy="4327993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F5415B1-55D3-44FD-8149-6DF56583A6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215" r="3161"/>
              <a:stretch/>
            </p:blipFill>
            <p:spPr>
              <a:xfrm>
                <a:off x="4694601" y="2172230"/>
                <a:ext cx="3877390" cy="4162801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36E9B8D-0AC6-4659-B3AA-8DF24E1A2E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39"/>
              <a:stretch/>
            </p:blipFill>
            <p:spPr>
              <a:xfrm>
                <a:off x="5757144" y="2007038"/>
                <a:ext cx="2952324" cy="4271609"/>
              </a:xfrm>
              <a:prstGeom prst="rect">
                <a:avLst/>
              </a:prstGeom>
            </p:spPr>
          </p:pic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0191CD7-E2BB-440E-BC12-72D492C7B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2681" y="6369424"/>
              <a:ext cx="3152669" cy="28862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5EBDB5E-E6B1-4C26-A1D8-AB1109303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2140" y="6119223"/>
              <a:ext cx="2905734" cy="267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202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F8132-4E94-44D1-8E37-4B23124A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Behavioral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0"/>
                <a:ext cx="4146409" cy="465133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Method</a:t>
                </a:r>
              </a:p>
              <a:p>
                <a:pPr lvl="1"/>
                <a:r>
                  <a:rPr lang="en-US" altLang="zh-CN" dirty="0"/>
                  <a:t>RM between RT (split by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type of cues) and CPE</a:t>
                </a:r>
              </a:p>
              <a:p>
                <a:r>
                  <a:rPr lang="en-US" altLang="zh-CN" dirty="0"/>
                  <a:t>Evidence</a:t>
                </a:r>
              </a:p>
              <a:p>
                <a:pPr lvl="1"/>
                <a:r>
                  <a:rPr lang="en-US" altLang="zh-CN" dirty="0"/>
                  <a:t>Early cue were faster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22.7,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Interaction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8.8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=0.003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0"/>
                <a:ext cx="4146409" cy="4651333"/>
              </a:xfrm>
              <a:blipFill>
                <a:blip r:embed="rId2"/>
                <a:stretch>
                  <a:fillRect l="-2647" t="-2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884C0B-AEAF-46A8-9D23-94201933B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Q3:</a:t>
            </a:r>
            <a:r>
              <a:rPr lang="zh-CN" altLang="en-US" dirty="0"/>
              <a:t> </a:t>
            </a:r>
            <a:r>
              <a:rPr lang="en-US" altLang="zh-CN" dirty="0"/>
              <a:t>Whether CPE influenced early dimension selection mechanism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CCB3C3-4B39-40E3-AF9C-68FF24FEB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3"/>
          <a:stretch/>
        </p:blipFill>
        <p:spPr>
          <a:xfrm>
            <a:off x="4775059" y="1891738"/>
            <a:ext cx="3868001" cy="46343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DEDF66-D300-4461-B337-04352934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209" y="6479978"/>
            <a:ext cx="3152669" cy="2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E1C21-63E4-4B14-8A3D-FC791FE07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Abstract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14053-DD26-4070-9F65-103F65C2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7886700" cy="428352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cs typeface="+mn-ea"/>
                <a:sym typeface="+mn-lt"/>
              </a:rPr>
              <a:t>Evidence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Behavior : predictions about context </a:t>
            </a:r>
            <a:r>
              <a:rPr kumimoji="1" lang="en-US" altLang="zh-CN" b="1" dirty="0">
                <a:cs typeface="+mn-ea"/>
                <a:sym typeface="+mn-lt"/>
              </a:rPr>
              <a:t>facilitated</a:t>
            </a:r>
            <a:r>
              <a:rPr kumimoji="1" lang="en-US" altLang="zh-CN" dirty="0">
                <a:cs typeface="+mn-ea"/>
                <a:sym typeface="+mn-lt"/>
              </a:rPr>
              <a:t> decision making</a:t>
            </a:r>
          </a:p>
          <a:p>
            <a:pPr lvl="1"/>
            <a:r>
              <a:rPr kumimoji="1" lang="en-US" altLang="zh-CN" dirty="0">
                <a:cs typeface="+mn-ea"/>
                <a:sym typeface="+mn-lt"/>
              </a:rPr>
              <a:t>Neuroimage : prediction error </a:t>
            </a:r>
            <a:r>
              <a:rPr kumimoji="1" lang="en-US" altLang="zh-CN" b="1" dirty="0">
                <a:cs typeface="+mn-ea"/>
                <a:sym typeface="+mn-lt"/>
              </a:rPr>
              <a:t>accounted for </a:t>
            </a:r>
            <a:r>
              <a:rPr kumimoji="1" lang="en-US" altLang="zh-CN" dirty="0">
                <a:cs typeface="+mn-ea"/>
                <a:sym typeface="+mn-lt"/>
              </a:rPr>
              <a:t>engagement of the frontoparietal control network</a:t>
            </a:r>
          </a:p>
          <a:p>
            <a:pPr lvl="1"/>
            <a:endParaRPr kumimoji="1"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Conclude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decision making is adaptively </a:t>
            </a:r>
            <a:r>
              <a:rPr lang="en-US" altLang="zh-CN" b="1" dirty="0">
                <a:cs typeface="+mn-ea"/>
                <a:sym typeface="+mn-lt"/>
              </a:rPr>
              <a:t>tuned by experience</a:t>
            </a:r>
          </a:p>
          <a:p>
            <a:pPr lvl="1"/>
            <a:r>
              <a:rPr lang="en-US" altLang="zh-CN" dirty="0">
                <a:cs typeface="+mn-ea"/>
                <a:sym typeface="+mn-lt"/>
              </a:rPr>
              <a:t>Using experience can </a:t>
            </a:r>
            <a:r>
              <a:rPr lang="en-US" altLang="zh-CN" b="1" dirty="0">
                <a:cs typeface="+mn-ea"/>
                <a:sym typeface="+mn-lt"/>
              </a:rPr>
              <a:t>minimize costs </a:t>
            </a:r>
            <a:r>
              <a:rPr lang="en-US" altLang="zh-CN" dirty="0">
                <a:cs typeface="+mn-ea"/>
                <a:sym typeface="+mn-lt"/>
              </a:rPr>
              <a:t>while maintaining flexibility</a:t>
            </a:r>
            <a:endParaRPr lang="en-US" altLang="zh-CN" b="1" dirty="0">
              <a:cs typeface="+mn-ea"/>
              <a:sym typeface="+mn-lt"/>
            </a:endParaRPr>
          </a:p>
          <a:p>
            <a:pPr lvl="1"/>
            <a:endParaRPr lang="en-US" altLang="zh-CN" b="1" dirty="0">
              <a:cs typeface="+mn-ea"/>
              <a:sym typeface="+mn-lt"/>
            </a:endParaRPr>
          </a:p>
          <a:p>
            <a:pPr lvl="1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9097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F8132-4E94-44D1-8E37-4B23124A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Behavioral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1"/>
                <a:ext cx="4146409" cy="49322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Method</a:t>
                </a:r>
              </a:p>
              <a:p>
                <a:pPr lvl="1"/>
                <a:r>
                  <a:rPr lang="en-US" altLang="zh-CN" dirty="0"/>
                  <a:t>RM between RT (split by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switch) and CPE</a:t>
                </a:r>
              </a:p>
              <a:p>
                <a:r>
                  <a:rPr lang="en-US" altLang="zh-CN" dirty="0"/>
                  <a:t>Evidence</a:t>
                </a:r>
              </a:p>
              <a:p>
                <a:pPr lvl="1"/>
                <a:r>
                  <a:rPr lang="en-US" altLang="zh-CN" dirty="0"/>
                  <a:t>Repeat trials were faster</a:t>
                </a:r>
              </a:p>
              <a:p>
                <a:pPr lvl="1"/>
                <a:r>
                  <a:rPr lang="en-US" altLang="zh-CN" dirty="0"/>
                  <a:t>Remain significant effect of CEP under repeat trials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18.2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And without interaction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4.36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&lt;0.037</m:t>
                    </m:r>
                  </m:oMath>
                </a14:m>
                <a:r>
                  <a:rPr lang="en-US" altLang="zh-CN" dirty="0"/>
                  <a:t>(R)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0.71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&lt;0.04</m:t>
                    </m:r>
                  </m:oMath>
                </a14:m>
                <a:r>
                  <a:rPr lang="en-US" altLang="zh-CN" dirty="0"/>
                  <a:t>(S)</a:t>
                </a:r>
              </a:p>
              <a:p>
                <a:r>
                  <a:rPr lang="en-US" altLang="zh-CN" b="0" dirty="0"/>
                  <a:t>Conclude</a:t>
                </a:r>
              </a:p>
              <a:p>
                <a:pPr lvl="1"/>
                <a:r>
                  <a:rPr lang="en-US" altLang="zh-CN" b="0" dirty="0"/>
                  <a:t>Context switches require different control mechanism independent of CPE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C05931D-21D7-49D2-9FFA-CCD22686B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1"/>
                <a:ext cx="4146409" cy="4932294"/>
              </a:xfrm>
              <a:blipFill>
                <a:blip r:embed="rId2"/>
                <a:stretch>
                  <a:fillRect l="-2206" t="-3090" r="-2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884C0B-AEAF-46A8-9D23-94201933B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Q4:</a:t>
            </a:r>
            <a:r>
              <a:rPr lang="zh-CN" altLang="en-US" dirty="0"/>
              <a:t> </a:t>
            </a:r>
            <a:r>
              <a:rPr lang="en-US" altLang="zh-CN" dirty="0"/>
              <a:t>The influence of context changes to RT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3E85C3-0F23-49AB-BCAE-A3DA35582841}"/>
              </a:ext>
            </a:extLst>
          </p:cNvPr>
          <p:cNvGrpSpPr/>
          <p:nvPr/>
        </p:nvGrpSpPr>
        <p:grpSpPr>
          <a:xfrm>
            <a:off x="4775059" y="1848532"/>
            <a:ext cx="4000819" cy="4920071"/>
            <a:chOff x="4775059" y="1848532"/>
            <a:chExt cx="4000819" cy="492007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CCCB3C3-4B39-40E3-AF9C-68FF24FE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43"/>
            <a:stretch/>
          </p:blipFill>
          <p:spPr>
            <a:xfrm>
              <a:off x="4775059" y="1891738"/>
              <a:ext cx="3868001" cy="463438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7DEDF66-D300-4461-B337-04352934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3209" y="6479978"/>
              <a:ext cx="3152669" cy="28862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80BD02D-7310-467D-81A7-29FDD2F06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0488" y="1848532"/>
              <a:ext cx="2878110" cy="4299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1793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01BDF-9B08-4012-895D-6BC3D587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of Behavioral Data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D66D69-A203-41DA-9E40-A08FE72CD3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Visually cues</a:t>
                </a:r>
              </a:p>
              <a:p>
                <a:pPr lvl="1"/>
                <a:r>
                  <a:rPr lang="en-US" altLang="zh-CN" dirty="0"/>
                  <a:t>RT: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Slightly faster (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=0.016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=3.85,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=0.05)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Low-level visual information have less effect</a:t>
                </a:r>
              </a:p>
              <a:p>
                <a:r>
                  <a:rPr lang="en-US" altLang="zh-CN" dirty="0"/>
                  <a:t>Response accuracy</a:t>
                </a:r>
              </a:p>
              <a:p>
                <a:pPr lvl="1"/>
                <a:r>
                  <a:rPr lang="en-US" altLang="zh-CN" dirty="0"/>
                  <a:t>Higher CPE were significantly more likely to result in an error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𝓍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9.75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=0.002</m:t>
                    </m:r>
                  </m:oMath>
                </a14:m>
                <a:r>
                  <a:rPr lang="en-US" altLang="zh-CN" dirty="0"/>
                  <a:t> )</a:t>
                </a:r>
              </a:p>
              <a:p>
                <a:pPr lvl="1"/>
                <a:r>
                  <a:rPr lang="en-US" altLang="zh-CN" dirty="0"/>
                  <a:t>This relationship depend on stimulus congruency</a:t>
                </a:r>
              </a:p>
              <a:p>
                <a:pPr lvl="1"/>
                <a:r>
                  <a:rPr lang="en-US" altLang="zh-CN" dirty="0"/>
                  <a:t>Indicate that subject will integrate evidence along the wrong dimension when CPE was high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9D66D69-A203-41DA-9E40-A08FE72CD3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D353DF-8357-4130-B9FB-892D42B31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Other data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362593-40C6-4904-BCCB-ACDB119EB6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72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CD2DB-AA0B-4307-AF37-D888270A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38CDCA-7B81-4BBA-848C-22C65F07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63409"/>
            <a:ext cx="4321175" cy="41433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Task-evoked increases</a:t>
            </a:r>
          </a:p>
          <a:p>
            <a:pPr lvl="1"/>
            <a:r>
              <a:rPr lang="en-US" altLang="zh-CN" dirty="0"/>
              <a:t>Cortical dorsal attention network</a:t>
            </a:r>
          </a:p>
          <a:p>
            <a:pPr lvl="1"/>
            <a:r>
              <a:rPr lang="en-US" altLang="zh-CN" dirty="0"/>
              <a:t>Frontoparietal network</a:t>
            </a:r>
          </a:p>
          <a:p>
            <a:pPr lvl="1"/>
            <a:r>
              <a:rPr lang="en-US" altLang="zh-CN" dirty="0"/>
              <a:t>Cingulo-opercular network</a:t>
            </a:r>
          </a:p>
          <a:p>
            <a:pPr lvl="1"/>
            <a:r>
              <a:rPr lang="en-US" altLang="zh-CN" dirty="0"/>
              <a:t>Premotor and motor regions</a:t>
            </a:r>
          </a:p>
          <a:p>
            <a:pPr lvl="1"/>
            <a:r>
              <a:rPr lang="en-US" altLang="zh-CN" dirty="0"/>
              <a:t>Basal ganglia and thalamus</a:t>
            </a:r>
          </a:p>
          <a:p>
            <a:r>
              <a:rPr lang="en-US" altLang="zh-CN" dirty="0"/>
              <a:t>Task-evoked decrees</a:t>
            </a:r>
          </a:p>
          <a:p>
            <a:pPr lvl="1"/>
            <a:r>
              <a:rPr lang="en-US" altLang="zh-CN" dirty="0"/>
              <a:t>Cortical default network</a:t>
            </a:r>
          </a:p>
          <a:p>
            <a:r>
              <a:rPr lang="en-US" altLang="zh-CN" dirty="0"/>
              <a:t>Explanation</a:t>
            </a:r>
          </a:p>
          <a:p>
            <a:pPr lvl="1"/>
            <a:r>
              <a:rPr lang="en-US" altLang="zh-CN" dirty="0"/>
              <a:t>Cognitive Control</a:t>
            </a:r>
          </a:p>
          <a:p>
            <a:pPr lvl="1"/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4CB895D-A365-43D8-95A7-9BFCFC603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Whole brain Analysis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FC8A171-A874-4C25-8C19-981B7F95B6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90EABCA-3029-4F6B-8E5D-3D3DBB1F441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799934" y="1937885"/>
            <a:ext cx="4194175" cy="4143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A004F8-3389-423A-8F18-7D74EDAAF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00" y="6019200"/>
            <a:ext cx="4024444" cy="1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32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9">
            <a:extLst>
              <a:ext uri="{FF2B5EF4-FFF2-40B4-BE49-F238E27FC236}">
                <a16:creationId xmlns:a16="http://schemas.microsoft.com/office/drawing/2014/main" id="{E1C257BA-E704-4F2C-AFF0-11CEE195E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2" t="-1" r="-1392" b="4"/>
          <a:stretch/>
        </p:blipFill>
        <p:spPr>
          <a:xfrm>
            <a:off x="4401239" y="640082"/>
            <a:ext cx="4538949" cy="5577837"/>
          </a:xfrm>
          <a:prstGeom prst="rect">
            <a:avLst/>
          </a:prstGeom>
          <a:effectLst/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DCD2DB-AA0B-4307-AF37-D888270A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629266"/>
            <a:ext cx="384527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Area </a:t>
            </a:r>
            <a:br>
              <a:rPr lang="en-US" altLang="zh-CN" dirty="0"/>
            </a:br>
            <a:r>
              <a:rPr lang="en-US" altLang="zh-CN" dirty="0"/>
              <a:t>scaled by CPE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sz="half" idx="1"/>
          </p:nvPr>
        </p:nvSpPr>
        <p:spPr>
          <a:xfrm>
            <a:off x="486697" y="2438400"/>
            <a:ext cx="3845272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altLang="zh-CN" dirty="0"/>
              <a:t>Inferior frontal sulcus (IFS)</a:t>
            </a:r>
          </a:p>
          <a:p>
            <a:r>
              <a:rPr lang="en-US" dirty="0"/>
              <a:t>Intraparietal sulcus (IPS)</a:t>
            </a:r>
          </a:p>
          <a:p>
            <a:r>
              <a:rPr lang="en-US" dirty="0"/>
              <a:t>Medially in the posterior cingulate cortex (PCC)</a:t>
            </a:r>
          </a:p>
          <a:p>
            <a:r>
              <a:rPr lang="en-US" dirty="0"/>
              <a:t>Superior parietal lobule (</a:t>
            </a:r>
            <a:r>
              <a:rPr lang="en-US" dirty="0" err="1"/>
              <a:t>mSPL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2528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DAE885FA-583E-488C-A3B2-2647B84A81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4B68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320843"/>
            <a:ext cx="4210176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1" y="320843"/>
            <a:ext cx="4210177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FB6BC9C-0FDE-42F2-A9DA-B4CFEE5F4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885" y="1176101"/>
            <a:ext cx="3730752" cy="2219797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EC2173B-FF2F-44C6-B051-0A3DAC3D76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3971"/>
          <a:stretch/>
        </p:blipFill>
        <p:spPr>
          <a:xfrm>
            <a:off x="4871155" y="1176100"/>
            <a:ext cx="4042379" cy="22197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FF8EFF-5FCE-4994-889F-8FDDA6982939}"/>
              </a:ext>
            </a:extLst>
          </p:cNvPr>
          <p:cNvSpPr txBox="1"/>
          <p:nvPr/>
        </p:nvSpPr>
        <p:spPr>
          <a:xfrm>
            <a:off x="1182511" y="5192505"/>
            <a:ext cx="68580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300" dirty="0">
                <a:latin typeface="+mj-lt"/>
                <a:ea typeface="+mj-ea"/>
                <a:cs typeface="+mj-cs"/>
              </a:rPr>
              <a:t>There are some regions did not exhibit task-evoked response</a:t>
            </a:r>
          </a:p>
        </p:txBody>
      </p:sp>
    </p:spTree>
    <p:extLst>
      <p:ext uri="{BB962C8B-B14F-4D97-AF65-F5344CB8AC3E}">
        <p14:creationId xmlns:p14="http://schemas.microsoft.com/office/powerpoint/2010/main" val="1862976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CD2DB-AA0B-4307-AF37-D888270A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fMRI Analysis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/>
              <a:t>Includes regions that did not exhibit a strong task-evoked response</a:t>
            </a:r>
          </a:p>
          <a:p>
            <a:r>
              <a:rPr lang="en-US" altLang="zh-CN" dirty="0"/>
              <a:t>No negative relationship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CPE</a:t>
            </a:r>
          </a:p>
          <a:p>
            <a:r>
              <a:rPr lang="en-US" dirty="0"/>
              <a:t>CPE effect cannot explained by context switching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2F225C-6F0F-46FB-A336-2548064D1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Area scaled by CPE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A85CD30-99CE-4322-8C60-A2BD7D041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516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CD2DB-AA0B-4307-AF37-D888270A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fMRI Analysis</a:t>
            </a:r>
          </a:p>
        </p:txBody>
      </p:sp>
      <p:sp>
        <p:nvSpPr>
          <p:cNvPr id="19" name="Content Placeholder 1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/>
              <a:t>Includes regions that did not exhibit a strong task-evoked response</a:t>
            </a:r>
          </a:p>
          <a:p>
            <a:r>
              <a:rPr lang="en-US" altLang="zh-CN" dirty="0"/>
              <a:t>No negative relationship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CPE</a:t>
            </a:r>
          </a:p>
          <a:p>
            <a:r>
              <a:rPr lang="en-US" dirty="0"/>
              <a:t>CPE effect cannot explained by context switching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92F225C-6F0F-46FB-A336-2548064D1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Area scaled by CPE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A85CD30-99CE-4322-8C60-A2BD7D041E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52C8B2EA-283D-44A7-847F-424C1B105CA0}"/>
              </a:ext>
            </a:extLst>
          </p:cNvPr>
          <p:cNvSpPr/>
          <p:nvPr/>
        </p:nvSpPr>
        <p:spPr>
          <a:xfrm>
            <a:off x="3032390" y="4159704"/>
            <a:ext cx="3079215" cy="760164"/>
          </a:xfrm>
          <a:prstGeom prst="downArrow">
            <a:avLst/>
          </a:prstGeom>
          <a:solidFill>
            <a:srgbClr val="4472C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EB5876-A28B-4ADC-9141-2A868DD351CA}"/>
              </a:ext>
            </a:extLst>
          </p:cNvPr>
          <p:cNvSpPr txBox="1"/>
          <p:nvPr/>
        </p:nvSpPr>
        <p:spPr>
          <a:xfrm>
            <a:off x="2224028" y="5009561"/>
            <a:ext cx="469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Independent </a:t>
            </a:r>
            <a:r>
              <a:rPr lang="en-US" altLang="zh-CN" sz="2800" dirty="0" err="1"/>
              <a:t>neuromechanism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06165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8BBF3-24BE-430C-ABA1-E30875C44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Selecting IFS and IPS (previous research</a:t>
            </a:r>
            <a:r>
              <a:rPr lang="en-US" altLang="zh-CN" baseline="30000" dirty="0"/>
              <a:t>1 </a:t>
            </a:r>
            <a:r>
              <a:rPr lang="en-US" altLang="zh-CN" dirty="0"/>
              <a:t>) as</a:t>
            </a:r>
            <a:r>
              <a:rPr lang="en-US" altLang="zh-CN" baseline="30000" dirty="0"/>
              <a:t> </a:t>
            </a:r>
            <a:r>
              <a:rPr lang="en-US" altLang="zh-CN" dirty="0"/>
              <a:t>prior</a:t>
            </a:r>
          </a:p>
          <a:p>
            <a:r>
              <a:rPr lang="en-US" altLang="zh-CN" dirty="0"/>
              <a:t>Showing the strong effect in model across voxels</a:t>
            </a:r>
          </a:p>
          <a:p>
            <a:pPr lvl="1"/>
            <a:r>
              <a:rPr lang="en-US" altLang="zh-CN" dirty="0"/>
              <a:t>IFS: t = 6.16, p &lt; 0.001</a:t>
            </a:r>
          </a:p>
          <a:p>
            <a:pPr lvl="1"/>
            <a:r>
              <a:rPr lang="en-US" altLang="zh-CN" dirty="0"/>
              <a:t>IPS: t = 5.93, p &lt; 0.001</a:t>
            </a:r>
          </a:p>
          <a:p>
            <a:pPr lvl="1"/>
            <a:r>
              <a:rPr lang="en-US" altLang="zh-CN" dirty="0" err="1"/>
              <a:t>mSPL</a:t>
            </a:r>
            <a:r>
              <a:rPr lang="en-US" altLang="zh-CN" dirty="0"/>
              <a:t>: t = 5.47, p &lt; 0.001</a:t>
            </a:r>
          </a:p>
          <a:p>
            <a:pPr lvl="1"/>
            <a:r>
              <a:rPr lang="en-US" altLang="zh-CN" dirty="0"/>
              <a:t>PCC: t = 5.29, p &lt; 0.001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36DF20-DBE6-412E-A92A-FFA014B7DB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b="0" dirty="0"/>
              <a:t>Waskom ML, Kumaran D, Gordon AM, </a:t>
            </a:r>
            <a:r>
              <a:rPr lang="en-US" altLang="zh-CN" b="0" dirty="0" err="1"/>
              <a:t>Rissman</a:t>
            </a:r>
            <a:r>
              <a:rPr lang="en-US" altLang="zh-CN" b="0" dirty="0"/>
              <a:t> J, Wagner AD.2014. Frontoparietal representations of task context support the flexible control of goal-directed cognition. J </a:t>
            </a:r>
            <a:r>
              <a:rPr lang="en-US" altLang="zh-CN" b="0" dirty="0" err="1"/>
              <a:t>Neurosci</a:t>
            </a:r>
            <a:r>
              <a:rPr lang="en-US" altLang="zh-CN" b="0" dirty="0"/>
              <a:t>. 34:10743–10755.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639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8BBF3-24BE-430C-ABA1-E30875C44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Binned the CPE values by quartiles</a:t>
            </a:r>
          </a:p>
          <a:p>
            <a:r>
              <a:rPr lang="en-US" altLang="zh-CN" dirty="0"/>
              <a:t>Analysis with</a:t>
            </a:r>
          </a:p>
          <a:p>
            <a:pPr lvl="1"/>
            <a:r>
              <a:rPr lang="en-US" altLang="zh-CN" dirty="0"/>
              <a:t>Timeseries</a:t>
            </a:r>
          </a:p>
          <a:p>
            <a:pPr lvl="1"/>
            <a:r>
              <a:rPr lang="en-US" altLang="zh-CN" dirty="0"/>
              <a:t>Signal change</a:t>
            </a:r>
          </a:p>
          <a:p>
            <a:pPr lvl="1"/>
            <a:r>
              <a:rPr lang="en-US" altLang="zh-CN" dirty="0"/>
              <a:t>Split periods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2B47A91-1961-4446-BA6C-DFEAE4570D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83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9A12F17-E9F5-4BD7-B768-090A97AD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431" y="1848532"/>
            <a:ext cx="4565138" cy="4882563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866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D2997-2569-40D4-9919-4792C04F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BD2D0C-681D-4CFF-A10C-885B47AC9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Humans inhabit </a:t>
            </a:r>
            <a:r>
              <a:rPr lang="en-US" altLang="zh-CN" b="1" dirty="0"/>
              <a:t>complex and dynamic </a:t>
            </a:r>
            <a:r>
              <a:rPr lang="en-US" altLang="zh-CN" dirty="0"/>
              <a:t>environments</a:t>
            </a:r>
          </a:p>
          <a:p>
            <a:pPr lvl="1"/>
            <a:r>
              <a:rPr lang="en-US" altLang="zh-CN" dirty="0"/>
              <a:t>selectively attend to features</a:t>
            </a:r>
          </a:p>
          <a:p>
            <a:pPr lvl="1"/>
            <a:r>
              <a:rPr lang="en-US" altLang="zh-CN" dirty="0"/>
              <a:t>relevant to our current goals</a:t>
            </a:r>
          </a:p>
          <a:p>
            <a:r>
              <a:rPr lang="en-US" altLang="zh-CN" dirty="0"/>
              <a:t>Two approach</a:t>
            </a:r>
          </a:p>
          <a:p>
            <a:pPr lvl="1"/>
            <a:r>
              <a:rPr lang="en-US" altLang="zh-CN" dirty="0"/>
              <a:t>Fixed on all information</a:t>
            </a:r>
          </a:p>
          <a:p>
            <a:pPr lvl="2"/>
            <a:r>
              <a:rPr lang="en-US" altLang="zh-CN" dirty="0"/>
              <a:t>Can</a:t>
            </a:r>
            <a:r>
              <a:rPr lang="en-US" altLang="zh-Hans" dirty="0"/>
              <a:t>no</a:t>
            </a:r>
            <a:r>
              <a:rPr lang="en-US" altLang="zh-CN" dirty="0"/>
              <a:t>t account for the </a:t>
            </a:r>
            <a:r>
              <a:rPr lang="en-US" altLang="zh-CN" b="1" dirty="0"/>
              <a:t>flexibility</a:t>
            </a:r>
            <a:r>
              <a:rPr lang="en-US" altLang="zh-CN" dirty="0"/>
              <a:t> of decision making</a:t>
            </a:r>
            <a:r>
              <a:rPr lang="en-US" altLang="zh-CN" baseline="30000" dirty="0"/>
              <a:t>1</a:t>
            </a:r>
          </a:p>
          <a:p>
            <a:pPr lvl="1"/>
            <a:r>
              <a:rPr lang="en-US" altLang="zh-CN" dirty="0"/>
              <a:t>Dynamically align sensorimotor transformations with the rules</a:t>
            </a:r>
            <a:r>
              <a:rPr lang="en-US" altLang="zh-CN" baseline="30000" dirty="0"/>
              <a:t>2</a:t>
            </a:r>
          </a:p>
          <a:p>
            <a:pPr lvl="2"/>
            <a:r>
              <a:rPr lang="en-US" altLang="zh-CN" dirty="0"/>
              <a:t>These processes are termed </a:t>
            </a:r>
            <a:r>
              <a:rPr lang="en-US" altLang="zh-CN" b="1" dirty="0"/>
              <a:t>cognitive control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AED4CC-665B-43F2-AC34-4DBBEB81C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Interaction between Human and Environment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E8CCB99-EC47-4097-B4E5-69142E7AD3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198835" indent="-198835"/>
            <a:r>
              <a:rPr lang="en-US" altLang="zh-CN" dirty="0" err="1"/>
              <a:t>Botvinick</a:t>
            </a:r>
            <a:r>
              <a:rPr lang="en-US" altLang="zh-CN" dirty="0"/>
              <a:t> et al. 2009; Duncan 2013</a:t>
            </a:r>
          </a:p>
          <a:p>
            <a:pPr marL="198835" indent="-198835"/>
            <a:r>
              <a:rPr lang="en-US" altLang="zh-CN" dirty="0"/>
              <a:t>Cohen et al. 1990; Miller and Cohen 2001; </a:t>
            </a:r>
            <a:r>
              <a:rPr lang="en-US" altLang="zh-CN" dirty="0" err="1"/>
              <a:t>Botvinick</a:t>
            </a:r>
            <a:r>
              <a:rPr lang="en-US" altLang="zh-CN" dirty="0"/>
              <a:t> and Cohen 2014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560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E808246-7EA3-4F29-9818-701FABA03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42"/>
          <a:stretch/>
        </p:blipFill>
        <p:spPr>
          <a:xfrm>
            <a:off x="383993" y="2418202"/>
            <a:ext cx="8523344" cy="305167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151B343-B4B5-4E08-AFBC-918BC5DFDFB1}"/>
              </a:ext>
            </a:extLst>
          </p:cNvPr>
          <p:cNvSpPr/>
          <p:nvPr/>
        </p:nvSpPr>
        <p:spPr>
          <a:xfrm>
            <a:off x="4037682" y="1778600"/>
            <a:ext cx="5106318" cy="1035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762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A6CCD45-C21F-4180-B95B-98CDD149C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7885"/>
            <a:ext cx="7937652" cy="44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6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F2267-2CEE-4215-B510-24C3CF7C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E14EE9-6E1A-4B15-9501-07DBDB4F4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ROI Analysis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A6CCD45-C21F-4180-B95B-98CDD149C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7885"/>
            <a:ext cx="7937652" cy="44864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EB2273D-A5B7-4331-9A1E-5F29D4893CD8}"/>
              </a:ext>
            </a:extLst>
          </p:cNvPr>
          <p:cNvSpPr txBox="1"/>
          <p:nvPr/>
        </p:nvSpPr>
        <p:spPr>
          <a:xfrm>
            <a:off x="429658" y="4036337"/>
            <a:ext cx="8372819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sz="2400" dirty="0"/>
          </a:p>
          <a:p>
            <a:r>
              <a:rPr lang="en-US" altLang="zh-CN" sz="2400" dirty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Those neural effect have high coherence with CEP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Selection of relevant stimulus-response transformations</a:t>
            </a:r>
            <a:r>
              <a:rPr lang="zh-CN" altLang="en-US" sz="2400" dirty="0"/>
              <a:t> </a:t>
            </a:r>
            <a:r>
              <a:rPr lang="en-US" altLang="zh-CN" sz="2400" dirty="0"/>
              <a:t>in absence of decision evidence</a:t>
            </a:r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06149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53817-5909-40AD-89CA-EE9C4D9D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B334E-541F-48B5-B5EA-966DE391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69"/>
            <a:ext cx="7886700" cy="490598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Goal</a:t>
            </a:r>
          </a:p>
          <a:p>
            <a:pPr lvl="1"/>
            <a:r>
              <a:rPr lang="en-US" altLang="zh-CN" dirty="0"/>
              <a:t>Measuring the strength of the context representation </a:t>
            </a:r>
          </a:p>
          <a:p>
            <a:r>
              <a:rPr lang="en-US" altLang="zh-CN" dirty="0"/>
              <a:t>Value</a:t>
            </a:r>
          </a:p>
          <a:p>
            <a:pPr lvl="1"/>
            <a:r>
              <a:rPr lang="en-US" altLang="zh-CN" dirty="0"/>
              <a:t>Vectors from odd and even scanning runs</a:t>
            </a:r>
          </a:p>
          <a:p>
            <a:r>
              <a:rPr lang="en-US" altLang="zh-CN" dirty="0"/>
              <a:t>Output</a:t>
            </a:r>
          </a:p>
          <a:p>
            <a:pPr lvl="1"/>
            <a:r>
              <a:rPr lang="en-US" altLang="zh-CN" dirty="0"/>
              <a:t>Context tuning during task event after removing effect RT and errors</a:t>
            </a:r>
          </a:p>
          <a:p>
            <a:r>
              <a:rPr lang="en-US" altLang="zh-CN" dirty="0"/>
              <a:t>Result</a:t>
            </a:r>
          </a:p>
          <a:p>
            <a:pPr lvl="1"/>
            <a:r>
              <a:rPr lang="en-US" altLang="zh-CN" dirty="0"/>
              <a:t>Between IFS and IPS ( r = 0.81 )</a:t>
            </a:r>
          </a:p>
          <a:p>
            <a:pPr lvl="1"/>
            <a:r>
              <a:rPr lang="en-US" altLang="zh-CN" dirty="0"/>
              <a:t>IFS ( mean r = 0.4)</a:t>
            </a:r>
          </a:p>
          <a:p>
            <a:pPr lvl="1"/>
            <a:r>
              <a:rPr lang="en-US" altLang="zh-CN" dirty="0"/>
              <a:t>IPS ( mean r = 0.46)</a:t>
            </a:r>
          </a:p>
          <a:p>
            <a:r>
              <a:rPr lang="en-US" altLang="zh-CN" dirty="0"/>
              <a:t>Conclude</a:t>
            </a:r>
          </a:p>
          <a:p>
            <a:pPr lvl="1"/>
            <a:r>
              <a:rPr lang="en-US" altLang="zh-CN" dirty="0"/>
              <a:t>IFS and IPS related to abstract context information</a:t>
            </a:r>
          </a:p>
          <a:p>
            <a:pPr lvl="1"/>
            <a:r>
              <a:rPr lang="en-US" altLang="zh-CN" dirty="0"/>
              <a:t>Not just visual patterns use cue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4941E4-B687-49FC-9389-B72C7FA9B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Dimension Reduction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0186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53817-5909-40AD-89CA-EE9C4D9D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B334E-541F-48B5-B5EA-966DE391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69"/>
            <a:ext cx="7886700" cy="4905983"/>
          </a:xfrm>
        </p:spPr>
        <p:txBody>
          <a:bodyPr>
            <a:normAutofit/>
          </a:bodyPr>
          <a:lstStyle/>
          <a:p>
            <a:r>
              <a:rPr lang="en-US" altLang="zh-CN" dirty="0"/>
              <a:t>Cluster result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4941E4-B687-49FC-9389-B72C7FA9B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Dimension Reduction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47AEBD-998F-4B96-9185-DE410D1D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88" y="2856639"/>
            <a:ext cx="7739839" cy="28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53817-5909-40AD-89CA-EE9C4D9D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fMRI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B334E-541F-48B5-B5EA-966DE391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69"/>
            <a:ext cx="7886700" cy="4905983"/>
          </a:xfrm>
        </p:spPr>
        <p:txBody>
          <a:bodyPr>
            <a:normAutofit/>
          </a:bodyPr>
          <a:lstStyle/>
          <a:p>
            <a:r>
              <a:rPr lang="en-US" altLang="zh-CN" dirty="0"/>
              <a:t>Cluster result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4941E4-B687-49FC-9389-B72C7FA9B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Dimension Reduction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F9D00B-0D88-413D-A5F0-D108B102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3" y="0"/>
            <a:ext cx="7771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51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B9149-43A5-4F5A-8C4B-2F884DB4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AE3F9-DB21-4ABA-82A5-0253EA28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4496"/>
            <a:ext cx="7886700" cy="480132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Extend the understanding of the Neuromechanism that implement simple decision making</a:t>
            </a:r>
          </a:p>
          <a:p>
            <a:pPr lvl="1"/>
            <a:r>
              <a:rPr lang="en-US" altLang="zh-CN" dirty="0"/>
              <a:t>Control appeared at early selection stage</a:t>
            </a:r>
          </a:p>
          <a:p>
            <a:pPr lvl="1"/>
            <a:r>
              <a:rPr lang="en-US" altLang="zh-CN" dirty="0"/>
              <a:t>CEP effects on neural signals were strongest when context was unexpected</a:t>
            </a:r>
          </a:p>
          <a:p>
            <a:pPr lvl="1"/>
            <a:r>
              <a:rPr lang="en-US" altLang="zh-CN" dirty="0"/>
              <a:t>Frontoparietal control network, including IFS and IPS, is a function of expectations about context</a:t>
            </a:r>
          </a:p>
          <a:p>
            <a:pPr lvl="1"/>
            <a:r>
              <a:rPr lang="en-US" altLang="zh-CN" dirty="0"/>
              <a:t>PCC and </a:t>
            </a:r>
            <a:r>
              <a:rPr lang="en-US" altLang="zh-CN" dirty="0" err="1"/>
              <a:t>mSPL</a:t>
            </a:r>
            <a:r>
              <a:rPr lang="en-US" altLang="zh-CN" dirty="0"/>
              <a:t> may emerge as a coherent network</a:t>
            </a:r>
          </a:p>
          <a:p>
            <a:r>
              <a:rPr lang="en-US" altLang="zh-CN" dirty="0"/>
              <a:t>Model</a:t>
            </a:r>
          </a:p>
          <a:p>
            <a:pPr lvl="1"/>
            <a:r>
              <a:rPr lang="en-US" altLang="zh-CN" dirty="0"/>
              <a:t>Before experience have multiple effects on this trial</a:t>
            </a:r>
          </a:p>
          <a:p>
            <a:r>
              <a:rPr lang="en-US" altLang="zh-CN" dirty="0"/>
              <a:t>Unknows</a:t>
            </a:r>
          </a:p>
          <a:p>
            <a:pPr lvl="1"/>
            <a:r>
              <a:rPr lang="en-US" altLang="zh-CN" dirty="0"/>
              <a:t>How different neural systems interact to shape expectation about task context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FCEE5D-62B2-4D69-AACE-432518B8F2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308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CB20B-92C2-6345-B387-8D08BFA1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5400" dirty="0"/>
              <a:t>The Glittering of this paper</a:t>
            </a:r>
            <a:endParaRPr kumimoji="1" lang="zh-CN" altLang="en-US" sz="5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67723A-221E-7941-87E2-A99E3FB5C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Robust! Robust! Robust!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08094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DDA51-2274-6E4D-8820-E7797E35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Glittering of this paper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6815E-17FA-A54E-9FCB-3F3929292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4476324"/>
          </a:xfrm>
        </p:spPr>
        <p:txBody>
          <a:bodyPr/>
          <a:lstStyle/>
          <a:p>
            <a:r>
              <a:rPr lang="en-US" altLang="zh-CN" dirty="0"/>
              <a:t>Robust experiment design</a:t>
            </a:r>
          </a:p>
          <a:p>
            <a:pPr lvl="1"/>
            <a:r>
              <a:rPr lang="en-US" altLang="zh-CN" dirty="0"/>
              <a:t>Multiple</a:t>
            </a:r>
            <a:r>
              <a:rPr kumimoji="1" lang="en-US" altLang="zh-CN" dirty="0"/>
              <a:t> factors without load</a:t>
            </a:r>
          </a:p>
          <a:p>
            <a:pPr lvl="1"/>
            <a:r>
              <a:rPr kumimoji="1" lang="en-US" altLang="zh-CN" dirty="0"/>
              <a:t>Strict performance </a:t>
            </a:r>
          </a:p>
          <a:p>
            <a:r>
              <a:rPr kumimoji="1" lang="en-US" altLang="zh-CN" dirty="0"/>
              <a:t>Robust Method</a:t>
            </a:r>
          </a:p>
          <a:p>
            <a:pPr lvl="1"/>
            <a:r>
              <a:rPr kumimoji="1" lang="en-US" altLang="zh-CN" dirty="0"/>
              <a:t>Statistic method Likelihood ratio test for main effect</a:t>
            </a:r>
          </a:p>
          <a:p>
            <a:r>
              <a:rPr kumimoji="1" lang="en-US" altLang="zh-CN" dirty="0"/>
              <a:t>Robust Analysis</a:t>
            </a:r>
          </a:p>
          <a:p>
            <a:pPr lvl="1"/>
            <a:r>
              <a:rPr kumimoji="1" lang="en-US" altLang="zh-CN" dirty="0"/>
              <a:t>Control Variable</a:t>
            </a:r>
          </a:p>
          <a:p>
            <a:pPr lvl="1"/>
            <a:r>
              <a:rPr kumimoji="1" lang="en-US" altLang="zh-CN" dirty="0"/>
              <a:t>Step by step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0D5B314-3448-4935-B649-C487A18745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71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10D61-BF27-4C23-8D05-0E8F24DE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4C177-518B-4C12-B1A9-7DF6AC853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Network of regions in </a:t>
            </a:r>
            <a:r>
              <a:rPr lang="en-US" altLang="zh-CN" b="1" dirty="0"/>
              <a:t>lateral prefrontal and parietal association cortex</a:t>
            </a:r>
            <a:r>
              <a:rPr lang="en-US" altLang="zh-CN" baseline="30000" dirty="0"/>
              <a:t>1</a:t>
            </a:r>
          </a:p>
          <a:p>
            <a:r>
              <a:rPr lang="en-US" altLang="zh-CN" dirty="0"/>
              <a:t>Neurons in this network can response</a:t>
            </a:r>
            <a:r>
              <a:rPr lang="en-US" altLang="zh-CN" baseline="30000" dirty="0"/>
              <a:t>2</a:t>
            </a:r>
          </a:p>
          <a:p>
            <a:pPr lvl="1"/>
            <a:r>
              <a:rPr lang="en-US" altLang="zh-CN" dirty="0"/>
              <a:t>High-level stimulus information</a:t>
            </a:r>
          </a:p>
          <a:p>
            <a:pPr lvl="1"/>
            <a:r>
              <a:rPr lang="en-US" altLang="zh-CN" dirty="0"/>
              <a:t>Abstract task states</a:t>
            </a:r>
          </a:p>
          <a:p>
            <a:r>
              <a:rPr lang="en-US" altLang="zh-CN" dirty="0"/>
              <a:t>The pattern of the activity across these neurons can encode a representation of the current task context</a:t>
            </a:r>
            <a:r>
              <a:rPr lang="en-US" altLang="zh-CN" baseline="30000" dirty="0"/>
              <a:t>3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baseline="30000" dirty="0"/>
          </a:p>
          <a:p>
            <a:endParaRPr lang="zh-CN" altLang="en-US" baseline="30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ABC6B5-37D0-4D0F-8AB6-B39010007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Neuromechanism of Cognitive Control 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22A4D4-D591-49E8-B53A-9CA0B2727F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5805164"/>
            <a:ext cx="7886700" cy="613057"/>
          </a:xfrm>
        </p:spPr>
        <p:txBody>
          <a:bodyPr>
            <a:normAutofit lnSpcReduction="10000"/>
          </a:bodyPr>
          <a:lstStyle/>
          <a:p>
            <a:pPr marL="198835" indent="-198835"/>
            <a:r>
              <a:rPr lang="en-US" altLang="zh-CN" dirty="0"/>
              <a:t>Goldman-</a:t>
            </a:r>
            <a:r>
              <a:rPr lang="en-US" altLang="zh-CN" dirty="0" err="1"/>
              <a:t>Rakic</a:t>
            </a:r>
            <a:r>
              <a:rPr lang="en-US" altLang="zh-CN" dirty="0"/>
              <a:t> 1987; Miller and Cohen 2001; </a:t>
            </a:r>
            <a:r>
              <a:rPr lang="en-US" altLang="zh-CN" dirty="0" err="1"/>
              <a:t>Koechlin</a:t>
            </a:r>
            <a:r>
              <a:rPr lang="en-US" altLang="zh-CN" dirty="0"/>
              <a:t> et al. 2003, Wagner et al. 2004; </a:t>
            </a:r>
            <a:r>
              <a:rPr lang="en-US" altLang="zh-CN" dirty="0" err="1"/>
              <a:t>Badre</a:t>
            </a:r>
            <a:r>
              <a:rPr lang="en-US" altLang="zh-CN" dirty="0"/>
              <a:t> 2008; Cole et al. 2013</a:t>
            </a:r>
          </a:p>
          <a:p>
            <a:pPr marL="198835" indent="-198835"/>
            <a:r>
              <a:rPr lang="en-US" altLang="zh-CN" dirty="0" err="1"/>
              <a:t>Buschman</a:t>
            </a:r>
            <a:r>
              <a:rPr lang="en-US" altLang="zh-CN" dirty="0"/>
              <a:t> et al. 2012; Stokes et al. 2013          </a:t>
            </a:r>
          </a:p>
          <a:p>
            <a:pPr marL="198835" indent="-198835"/>
            <a:r>
              <a:rPr lang="en-US" altLang="zh-CN" dirty="0" err="1"/>
              <a:t>Mante</a:t>
            </a:r>
            <a:r>
              <a:rPr lang="en-US" altLang="zh-CN" dirty="0"/>
              <a:t> et al. 2013; </a:t>
            </a:r>
            <a:r>
              <a:rPr lang="en-US" altLang="zh-CN" dirty="0" err="1"/>
              <a:t>Rigotti</a:t>
            </a:r>
            <a:r>
              <a:rPr lang="en-US" altLang="zh-CN" dirty="0"/>
              <a:t> et al. 2013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55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98472-D90B-4129-9CB3-071A03DF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CE97A-C2BD-46A0-9692-2B9FB27C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Humans strategically avoid situations that require control</a:t>
            </a:r>
            <a:r>
              <a:rPr lang="en-US" altLang="zh-CN" baseline="30000" dirty="0"/>
              <a:t>1</a:t>
            </a:r>
          </a:p>
          <a:p>
            <a:pPr lvl="1"/>
            <a:r>
              <a:rPr lang="en-US" altLang="zh-CN" dirty="0"/>
              <a:t>Limited by subject</a:t>
            </a:r>
          </a:p>
          <a:p>
            <a:pPr lvl="1"/>
            <a:r>
              <a:rPr lang="en-US" altLang="zh-CN" dirty="0"/>
              <a:t>Disrupted by current demands</a:t>
            </a:r>
            <a:r>
              <a:rPr lang="en-US" altLang="zh-CN" baseline="30000" dirty="0"/>
              <a:t>2</a:t>
            </a:r>
          </a:p>
          <a:p>
            <a:r>
              <a:rPr lang="en-US" altLang="zh-CN" dirty="0"/>
              <a:t>It is unclear how to achieved</a:t>
            </a:r>
          </a:p>
          <a:p>
            <a:endParaRPr lang="zh-CN" altLang="en-US" baseline="30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34BCC8-619E-4ACE-8953-6625AAA02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Reducing the Cost of Cognitive Control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5FB0E6-3A17-4498-A12D-F64CCB9F59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5621267"/>
            <a:ext cx="7886700" cy="622080"/>
          </a:xfrm>
        </p:spPr>
        <p:txBody>
          <a:bodyPr/>
          <a:lstStyle/>
          <a:p>
            <a:r>
              <a:rPr lang="en-US" altLang="zh-CN" dirty="0"/>
              <a:t>Kahneman 1973; Kool et al. 2010; McGuire and </a:t>
            </a:r>
            <a:r>
              <a:rPr lang="en-US" altLang="zh-CN" dirty="0" err="1"/>
              <a:t>Botvinick</a:t>
            </a:r>
            <a:r>
              <a:rPr lang="en-US" altLang="zh-CN" dirty="0"/>
              <a:t> 2010</a:t>
            </a:r>
          </a:p>
          <a:p>
            <a:r>
              <a:rPr lang="en-US" altLang="zh-CN" dirty="0"/>
              <a:t>Shiffrin and Schneider 1977; Duncan 1980; </a:t>
            </a:r>
            <a:r>
              <a:rPr lang="en-US" altLang="zh-CN" dirty="0" err="1"/>
              <a:t>Marois</a:t>
            </a:r>
            <a:r>
              <a:rPr lang="en-US" altLang="zh-CN" dirty="0"/>
              <a:t> and </a:t>
            </a:r>
            <a:r>
              <a:rPr lang="en-US" altLang="zh-CN" dirty="0" err="1"/>
              <a:t>Ivanoff</a:t>
            </a:r>
            <a:r>
              <a:rPr lang="en-US" altLang="zh-CN" dirty="0"/>
              <a:t> 2005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1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117F7-456E-4EEB-A2FE-AF096C7B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5167F-7D04-472E-BE4C-3745A375E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Predictive model can facilitated context-dependent behavior</a:t>
            </a:r>
          </a:p>
          <a:p>
            <a:pPr lvl="1"/>
            <a:r>
              <a:rPr lang="en-US" altLang="zh-CN" dirty="0"/>
              <a:t>Predictive model abstract representations of task context</a:t>
            </a:r>
          </a:p>
          <a:p>
            <a:pPr lvl="1"/>
            <a:r>
              <a:rPr lang="en-US" altLang="zh-CN" dirty="0"/>
              <a:t>Cognitive control is engaged when expectations are violated</a:t>
            </a:r>
          </a:p>
          <a:p>
            <a:r>
              <a:rPr lang="en-US" altLang="zh-CN" dirty="0"/>
              <a:t>How to measure predictive model</a:t>
            </a:r>
          </a:p>
          <a:p>
            <a:pPr lvl="1"/>
            <a:r>
              <a:rPr lang="en-US" altLang="zh-CN" dirty="0"/>
              <a:t>Using prediction error to measure violation of expectations</a:t>
            </a:r>
          </a:p>
          <a:p>
            <a:pPr lvl="1"/>
            <a:r>
              <a:rPr lang="en-US" altLang="zh-CN" dirty="0"/>
              <a:t>No straightforward algorithm</a:t>
            </a:r>
          </a:p>
          <a:p>
            <a:pPr lvl="1"/>
            <a:r>
              <a:rPr lang="en-US" altLang="zh-CN" dirty="0"/>
              <a:t>Using Bayesian ideal observer model to</a:t>
            </a:r>
            <a:r>
              <a:rPr lang="zh-Hans" altLang="en-US" dirty="0"/>
              <a:t> </a:t>
            </a:r>
            <a:r>
              <a:rPr lang="en-US" altLang="zh-Hans" dirty="0"/>
              <a:t>estimate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9313A5-2BB7-4C49-8A6A-A2B8023E86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Predictive model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50A02C-7C87-49AD-B63A-6C4EA9139F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12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D9728A-C5B7-6A40-9E27-F6932701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090AEE-85CB-224E-8D6B-5CB50FF04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 dirty="0"/>
              <a:t>Using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this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model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measure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evolving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state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environment</a:t>
            </a:r>
            <a:r>
              <a:rPr kumimoji="1" lang="zh-Hans" altLang="en-US" dirty="0"/>
              <a:t> </a:t>
            </a:r>
            <a:endParaRPr kumimoji="1" lang="en-US" altLang="zh-Hans"/>
          </a:p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CCCDD6-2434-5A4B-B049-00D43F7657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Bayesian Ideal Observer Model</a:t>
            </a:r>
            <a:r>
              <a:rPr kumimoji="1" lang="en-US" altLang="zh-Hans" baseline="30000" dirty="0"/>
              <a:t>1</a:t>
            </a:r>
            <a:endParaRPr kumimoji="1" lang="zh-CN" altLang="en-US" baseline="300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E40DF9-667B-4A40-B4BB-2BCAB6D816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Timothy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Behrens,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2007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712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4241</TotalTime>
  <Words>1972</Words>
  <Application>Microsoft Macintosh PowerPoint</Application>
  <PresentationFormat>全屏显示(4:3)</PresentationFormat>
  <Paragraphs>391</Paragraphs>
  <Slides>58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4" baseType="lpstr">
      <vt:lpstr>等线</vt:lpstr>
      <vt:lpstr>Arial</vt:lpstr>
      <vt:lpstr>Calibri</vt:lpstr>
      <vt:lpstr>Calibri Light</vt:lpstr>
      <vt:lpstr>Cambria Math</vt:lpstr>
      <vt:lpstr>Office 主题​​</vt:lpstr>
      <vt:lpstr>Adaptive Engagement of Cognitive Control  in Context-Dependent Decision Making</vt:lpstr>
      <vt:lpstr>Introduction</vt:lpstr>
      <vt:lpstr>Abstract</vt:lpstr>
      <vt:lpstr>Abstract</vt:lpstr>
      <vt:lpstr>Introduction</vt:lpstr>
      <vt:lpstr>Introduction</vt:lpstr>
      <vt:lpstr>Introduction</vt:lpstr>
      <vt:lpstr>Introduction</vt:lpstr>
      <vt:lpstr>Introduction</vt:lpstr>
      <vt:lpstr>Introduction</vt:lpstr>
      <vt:lpstr>Methods</vt:lpstr>
      <vt:lpstr>Subjects</vt:lpstr>
      <vt:lpstr>Experiment design</vt:lpstr>
      <vt:lpstr>Experiment design</vt:lpstr>
      <vt:lpstr>Experiment design</vt:lpstr>
      <vt:lpstr>Experiment Design</vt:lpstr>
      <vt:lpstr>Experiment Design</vt:lpstr>
      <vt:lpstr>Experiment Design</vt:lpstr>
      <vt:lpstr>Experiment Design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Data Analysis</vt:lpstr>
      <vt:lpstr>Data Analysis</vt:lpstr>
      <vt:lpstr>Data Analysis</vt:lpstr>
      <vt:lpstr>Data Analysis</vt:lpstr>
      <vt:lpstr>Data Analysis</vt:lpstr>
      <vt:lpstr>Result</vt:lpstr>
      <vt:lpstr>Result of Behavioral Data</vt:lpstr>
      <vt:lpstr>Result of Behavioral Data</vt:lpstr>
      <vt:lpstr>Result of Behavioral Data</vt:lpstr>
      <vt:lpstr>Result of Behavioral Data</vt:lpstr>
      <vt:lpstr>Result of Behavioral Data</vt:lpstr>
      <vt:lpstr>fMRI Analysis</vt:lpstr>
      <vt:lpstr>Area  scaled by CPE</vt:lpstr>
      <vt:lpstr>PowerPoint 演示文稿</vt:lpstr>
      <vt:lpstr>fMRI Analysis</vt:lpstr>
      <vt:lpstr>fMRI Analysis</vt:lpstr>
      <vt:lpstr>fMRI Analysis</vt:lpstr>
      <vt:lpstr>fMRI Analysis</vt:lpstr>
      <vt:lpstr>fMRI Analysis</vt:lpstr>
      <vt:lpstr>fMRI Analysis</vt:lpstr>
      <vt:lpstr>fMRI Analysis</vt:lpstr>
      <vt:lpstr>fMRI Analysis</vt:lpstr>
      <vt:lpstr>fMRI Analysis</vt:lpstr>
      <vt:lpstr>fMRI Analysis</vt:lpstr>
      <vt:lpstr>fMRI Analysis</vt:lpstr>
      <vt:lpstr>Discussion</vt:lpstr>
      <vt:lpstr>The Glittering of this paper</vt:lpstr>
      <vt:lpstr>The Glittering of this paper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Engagement of Cognitive Control  in Context-Dependent Decision Making</dc:title>
  <dc:creator>Xiaokai Xia</dc:creator>
  <cp:lastModifiedBy>Xia Xiaokai</cp:lastModifiedBy>
  <cp:revision>98</cp:revision>
  <dcterms:created xsi:type="dcterms:W3CDTF">2017-10-19T07:16:19Z</dcterms:created>
  <dcterms:modified xsi:type="dcterms:W3CDTF">2020-09-21T04:17:09Z</dcterms:modified>
</cp:coreProperties>
</file>